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93" r:id="rId10"/>
    <p:sldId id="264" r:id="rId11"/>
    <p:sldId id="265" r:id="rId12"/>
    <p:sldId id="266" r:id="rId13"/>
    <p:sldId id="268" r:id="rId14"/>
    <p:sldId id="267" r:id="rId15"/>
    <p:sldId id="269" r:id="rId16"/>
    <p:sldId id="270" r:id="rId17"/>
    <p:sldId id="271" r:id="rId18"/>
    <p:sldId id="272" r:id="rId19"/>
    <p:sldId id="273" r:id="rId20"/>
    <p:sldId id="274" r:id="rId21"/>
    <p:sldId id="292" r:id="rId22"/>
    <p:sldId id="275" r:id="rId23"/>
    <p:sldId id="276" r:id="rId24"/>
    <p:sldId id="277" r:id="rId25"/>
    <p:sldId id="278" r:id="rId26"/>
    <p:sldId id="279" r:id="rId27"/>
    <p:sldId id="280" r:id="rId28"/>
    <p:sldId id="281" r:id="rId29"/>
    <p:sldId id="282" r:id="rId30"/>
    <p:sldId id="294" r:id="rId31"/>
    <p:sldId id="283" r:id="rId32"/>
    <p:sldId id="284" r:id="rId33"/>
    <p:sldId id="285" r:id="rId34"/>
    <p:sldId id="286" r:id="rId35"/>
    <p:sldId id="287" r:id="rId36"/>
    <p:sldId id="288" r:id="rId37"/>
    <p:sldId id="290" r:id="rId38"/>
    <p:sldId id="291" r:id="rId39"/>
  </p:sldIdLst>
  <p:sldSz cx="12192000" cy="9144000"/>
  <p:notesSz cx="6954838"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DA034E-53D3-42EE-8185-C2D5E31398D5}">
  <a:tblStyle styleId="{CBDA034E-53D3-42EE-8185-C2D5E31398D5}"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25" autoAdjust="0"/>
    <p:restoredTop sz="94660"/>
  </p:normalViewPr>
  <p:slideViewPr>
    <p:cSldViewPr snapToGrid="0">
      <p:cViewPr varScale="1">
        <p:scale>
          <a:sx n="53" d="100"/>
          <a:sy n="53" d="100"/>
        </p:scale>
        <p:origin x="171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3014064" cy="464839"/>
          </a:xfrm>
          <a:prstGeom prst="rect">
            <a:avLst/>
          </a:prstGeom>
          <a:noFill/>
          <a:ln>
            <a:noFill/>
          </a:ln>
        </p:spPr>
        <p:txBody>
          <a:bodyPr lIns="87896" tIns="87896" rIns="87896" bIns="87896"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dirty="0"/>
          </a:p>
        </p:txBody>
      </p:sp>
      <p:sp>
        <p:nvSpPr>
          <p:cNvPr id="4" name="Shape 4"/>
          <p:cNvSpPr txBox="1">
            <a:spLocks noGrp="1"/>
          </p:cNvSpPr>
          <p:nvPr>
            <p:ph type="dt" idx="10"/>
          </p:nvPr>
        </p:nvSpPr>
        <p:spPr>
          <a:xfrm>
            <a:off x="3940772" y="1"/>
            <a:ext cx="3014064" cy="464839"/>
          </a:xfrm>
          <a:prstGeom prst="rect">
            <a:avLst/>
          </a:prstGeom>
          <a:noFill/>
          <a:ln>
            <a:noFill/>
          </a:ln>
        </p:spPr>
        <p:txBody>
          <a:bodyPr lIns="87896" tIns="87896" rIns="87896" bIns="87896"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dirty="0"/>
          </a:p>
        </p:txBody>
      </p:sp>
      <p:sp>
        <p:nvSpPr>
          <p:cNvPr id="5" name="Shape 5"/>
          <p:cNvSpPr>
            <a:spLocks noGrp="1" noRot="1" noChangeAspect="1"/>
          </p:cNvSpPr>
          <p:nvPr>
            <p:ph type="sldImg" idx="3"/>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26709" y="4422130"/>
            <a:ext cx="5101421" cy="4188171"/>
          </a:xfrm>
          <a:prstGeom prst="rect">
            <a:avLst/>
          </a:prstGeom>
          <a:noFill/>
          <a:ln>
            <a:noFill/>
          </a:ln>
        </p:spPr>
        <p:txBody>
          <a:bodyPr lIns="87896" tIns="87896" rIns="87896" bIns="87896"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7" name="Shape 7"/>
          <p:cNvSpPr txBox="1">
            <a:spLocks noGrp="1"/>
          </p:cNvSpPr>
          <p:nvPr>
            <p:ph type="ftr" idx="11"/>
          </p:nvPr>
        </p:nvSpPr>
        <p:spPr>
          <a:xfrm>
            <a:off x="0" y="8844261"/>
            <a:ext cx="3014064" cy="464839"/>
          </a:xfrm>
          <a:prstGeom prst="rect">
            <a:avLst/>
          </a:prstGeom>
          <a:noFill/>
          <a:ln>
            <a:noFill/>
          </a:ln>
        </p:spPr>
        <p:txBody>
          <a:bodyPr lIns="87896" tIns="87896" rIns="87896" bIns="87896"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dirty="0"/>
          </a:p>
        </p:txBody>
      </p:sp>
      <p:sp>
        <p:nvSpPr>
          <p:cNvPr id="8" name="Shape 8"/>
          <p:cNvSpPr txBox="1">
            <a:spLocks noGrp="1"/>
          </p:cNvSpPr>
          <p:nvPr>
            <p:ph type="sldNum" idx="12"/>
          </p:nvPr>
        </p:nvSpPr>
        <p:spPr>
          <a:xfrm>
            <a:off x="3940772" y="8844261"/>
            <a:ext cx="3014064" cy="464839"/>
          </a:xfrm>
          <a:prstGeom prst="rect">
            <a:avLst/>
          </a:prstGeom>
          <a:noFill/>
          <a:ln>
            <a:noFill/>
          </a:ln>
        </p:spPr>
        <p:txBody>
          <a:bodyPr lIns="87896" tIns="87896" rIns="87896" bIns="87896" anchor="b" anchorCtr="0">
            <a:noAutofit/>
          </a:bodyPr>
          <a:lstStyle/>
          <a:p>
            <a:pPr algn="r"/>
            <a:endParaRPr lang="en-US" dirty="0" smtClean="0">
              <a:latin typeface="Candara" panose="020E0502030303020204" pitchFamily="34" charset="0"/>
            </a:endParaRPr>
          </a:p>
          <a:p>
            <a:pPr lvl="1"/>
            <a:endParaRPr lang="en-US" dirty="0" smtClean="0">
              <a:latin typeface="Candara" panose="020E0502030303020204" pitchFamily="34" charset="0"/>
            </a:endParaRPr>
          </a:p>
          <a:p>
            <a:pPr lvl="2"/>
            <a:endParaRPr lang="en-US" dirty="0" smtClean="0">
              <a:latin typeface="Candara" panose="020E0502030303020204" pitchFamily="34" charset="0"/>
            </a:endParaRPr>
          </a:p>
          <a:p>
            <a:pPr lvl="3"/>
            <a:endParaRPr lang="en-US" dirty="0" smtClean="0">
              <a:latin typeface="Candara" panose="020E0502030303020204" pitchFamily="34" charset="0"/>
            </a:endParaRPr>
          </a:p>
          <a:p>
            <a:pPr lvl="4"/>
            <a:endParaRPr lang="en-US" dirty="0" smtClean="0">
              <a:latin typeface="Candara" panose="020E0502030303020204" pitchFamily="34" charset="0"/>
            </a:endParaRPr>
          </a:p>
          <a:p>
            <a:pPr lvl="5"/>
            <a:endParaRPr lang="en-US" dirty="0" smtClean="0">
              <a:latin typeface="Candara" panose="020E0502030303020204" pitchFamily="34" charset="0"/>
            </a:endParaRPr>
          </a:p>
          <a:p>
            <a:pPr lvl="6"/>
            <a:endParaRPr lang="en-US" dirty="0" smtClean="0">
              <a:latin typeface="Candara" panose="020E0502030303020204" pitchFamily="34" charset="0"/>
            </a:endParaRPr>
          </a:p>
          <a:p>
            <a:pPr lvl="7"/>
            <a:endParaRPr lang="en-US" dirty="0" smtClean="0">
              <a:latin typeface="Candara" panose="020E0502030303020204" pitchFamily="34" charset="0"/>
            </a:endParaRPr>
          </a:p>
          <a:p>
            <a:pPr lvl="8"/>
            <a:endParaRPr lang="en-US" dirty="0">
              <a:latin typeface="Candara" panose="020E0502030303020204" pitchFamily="34" charset="0"/>
            </a:endParaRPr>
          </a:p>
        </p:txBody>
      </p:sp>
    </p:spTree>
    <p:extLst>
      <p:ext uri="{BB962C8B-B14F-4D97-AF65-F5344CB8AC3E}">
        <p14:creationId xmlns:p14="http://schemas.microsoft.com/office/powerpoint/2010/main" val="26528633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panose="020E0502030303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 name="Shape 53"/>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
        <p:nvSpPr>
          <p:cNvPr id="54" name="Shape 54"/>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Tree>
    <p:extLst>
      <p:ext uri="{BB962C8B-B14F-4D97-AF65-F5344CB8AC3E}">
        <p14:creationId xmlns:p14="http://schemas.microsoft.com/office/powerpoint/2010/main" val="4132778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182" name="Shape 182"/>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 name="Shape 183"/>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289871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200" name="Shape 200"/>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1" name="Shape 201"/>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2039562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217" name="Shape 217"/>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8" name="Shape 218"/>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1003792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249" name="Shape 249"/>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0" name="Shape 250"/>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2087871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233" name="Shape 233"/>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4" name="Shape 234"/>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1814515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266" name="Shape 266"/>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7" name="Shape 267"/>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2484343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283" name="Shape 283"/>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4" name="Shape 284"/>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3689629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298" name="Shape 298"/>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9" name="Shape 299"/>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2166030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314" name="Shape 314"/>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5" name="Shape 315"/>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3995188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329" name="Shape 329"/>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0" name="Shape 330"/>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352617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65" name="Shape 65"/>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3508675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344" name="Shape 344"/>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5" name="Shape 345"/>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3000236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359" name="Shape 359"/>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0" name="Shape 360"/>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1573873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376" name="Shape 376"/>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7" name="Shape 377"/>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16249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392" name="Shape 392"/>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3" name="Shape 393"/>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342654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408" name="Shape 408"/>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9" name="Shape 409"/>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373672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423" name="Shape 423"/>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4" name="Shape 424"/>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150186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438" name="Shape 438"/>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9" name="Shape 439"/>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496559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453" name="Shape 453"/>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4" name="Shape 454"/>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2218192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470" name="Shape 470"/>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1" name="Shape 471"/>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3038422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182" name="Shape 182"/>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 name="Shape 183"/>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207142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81" name="Shape 81"/>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 name="Shape 82"/>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3616314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485" name="Shape 485"/>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6" name="Shape 486"/>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1665316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501" name="Shape 501"/>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2" name="Shape 502"/>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dirty="0"/>
          </a:p>
        </p:txBody>
      </p:sp>
    </p:spTree>
    <p:extLst>
      <p:ext uri="{BB962C8B-B14F-4D97-AF65-F5344CB8AC3E}">
        <p14:creationId xmlns:p14="http://schemas.microsoft.com/office/powerpoint/2010/main" val="3998034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517" name="Shape 517"/>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8" name="Shape 518"/>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2799136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530" name="Shape 530"/>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1" name="Shape 531"/>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1414422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545" name="Shape 545"/>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6" name="Shape 546"/>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3300301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558" name="Shape 558"/>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9" name="Shape 559"/>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3589848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586" name="Shape 586"/>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7" name="Shape 587"/>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2078366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599" name="Shape 599"/>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0" name="Shape 600"/>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3415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97" name="Shape 97"/>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4012698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114" name="Shape 114"/>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5" name="Shape 115"/>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2280070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131" name="Shape 131"/>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2" name="Shape 132"/>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2386398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148" name="Shape 148"/>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9" name="Shape 149"/>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1594653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165" name="Shape 165"/>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6" name="Shape 166"/>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365389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p:nvPr/>
        </p:nvSpPr>
        <p:spPr>
          <a:xfrm>
            <a:off x="3940772" y="8844261"/>
            <a:ext cx="3014064" cy="464839"/>
          </a:xfrm>
          <a:prstGeom prst="rect">
            <a:avLst/>
          </a:prstGeom>
          <a:noFill/>
          <a:ln>
            <a:noFill/>
          </a:ln>
        </p:spPr>
        <p:txBody>
          <a:bodyPr lIns="92919" tIns="46460" rIns="92919" bIns="46460" anchor="b" anchorCtr="0">
            <a:noAutofit/>
          </a:bodyPr>
          <a:lstStyle/>
          <a:p>
            <a:pPr algn="r">
              <a:buSzPct val="25000"/>
            </a:pPr>
            <a:r>
              <a:rPr lang="en-US" sz="1200" dirty="0">
                <a:latin typeface="Candara" panose="020E0502030303020204" pitchFamily="34" charset="0"/>
                <a:ea typeface="Times New Roman"/>
                <a:cs typeface="Times New Roman"/>
                <a:sym typeface="Times New Roman"/>
              </a:rPr>
              <a:t>*</a:t>
            </a:r>
          </a:p>
        </p:txBody>
      </p:sp>
      <p:sp>
        <p:nvSpPr>
          <p:cNvPr id="65" name="Shape 65"/>
          <p:cNvSpPr>
            <a:spLocks noGrp="1" noRot="1" noChangeAspect="1"/>
          </p:cNvSpPr>
          <p:nvPr>
            <p:ph type="sldImg" idx="2"/>
          </p:nvPr>
        </p:nvSpPr>
        <p:spPr>
          <a:xfrm>
            <a:off x="1150938"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926709" y="4422130"/>
            <a:ext cx="5101421" cy="4188171"/>
          </a:xfrm>
          <a:prstGeom prst="rect">
            <a:avLst/>
          </a:prstGeom>
          <a:noFill/>
          <a:ln>
            <a:noFill/>
          </a:ln>
        </p:spPr>
        <p:txBody>
          <a:bodyPr lIns="92919" tIns="46460" rIns="92919" bIns="46460" anchor="t" anchorCtr="0">
            <a:noAutofit/>
          </a:bodyPr>
          <a:lstStyle/>
          <a:p>
            <a:endParaRPr/>
          </a:p>
        </p:txBody>
      </p:sp>
    </p:spTree>
    <p:extLst>
      <p:ext uri="{BB962C8B-B14F-4D97-AF65-F5344CB8AC3E}">
        <p14:creationId xmlns:p14="http://schemas.microsoft.com/office/powerpoint/2010/main" val="3439732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rot="5400000">
            <a:off x="6325393" y="3175794"/>
            <a:ext cx="7313612" cy="2590798"/>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17" name="Shape 17"/>
          <p:cNvSpPr txBox="1">
            <a:spLocks noGrp="1"/>
          </p:cNvSpPr>
          <p:nvPr>
            <p:ph type="body" idx="1"/>
          </p:nvPr>
        </p:nvSpPr>
        <p:spPr>
          <a:xfrm rot="5400000">
            <a:off x="1008328" y="720461"/>
            <a:ext cx="7313612" cy="7501467"/>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8"/>
        <p:cNvGrpSpPr/>
        <p:nvPr/>
      </p:nvGrpSpPr>
      <p:grpSpPr>
        <a:xfrm>
          <a:off x="0" y="0"/>
          <a:ext cx="0" cy="0"/>
          <a:chOff x="0" y="0"/>
          <a:chExt cx="0" cy="0"/>
        </a:xfrm>
      </p:grpSpPr>
      <p:sp>
        <p:nvSpPr>
          <p:cNvPr id="49" name="Shape 49"/>
          <p:cNvSpPr txBox="1">
            <a:spLocks noGrp="1"/>
          </p:cNvSpPr>
          <p:nvPr>
            <p:ph type="ctrTitle"/>
          </p:nvPr>
        </p:nvSpPr>
        <p:spPr>
          <a:xfrm>
            <a:off x="914401" y="2840039"/>
            <a:ext cx="10363198" cy="1960561"/>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50" name="Shape 50"/>
          <p:cNvSpPr txBox="1">
            <a:spLocks noGrp="1"/>
          </p:cNvSpPr>
          <p:nvPr>
            <p:ph type="subTitle" idx="1"/>
          </p:nvPr>
        </p:nvSpPr>
        <p:spPr>
          <a:xfrm>
            <a:off x="1828800" y="5181600"/>
            <a:ext cx="8534400" cy="23368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Times New Roman"/>
              <a:buNone/>
              <a:defRPr/>
            </a:lvl1pPr>
            <a:lvl2pPr marL="457200" marR="0" lvl="1" indent="0" algn="ctr" rtl="0">
              <a:spcBef>
                <a:spcPts val="560"/>
              </a:spcBef>
              <a:spcAft>
                <a:spcPts val="0"/>
              </a:spcAft>
              <a:buClr>
                <a:schemeClr val="dk1"/>
              </a:buClr>
              <a:buFont typeface="Times New Roman"/>
              <a:buNone/>
              <a:defRPr/>
            </a:lvl2pPr>
            <a:lvl3pPr marL="914400" marR="0" lvl="2" indent="0" algn="ctr" rtl="0">
              <a:spcBef>
                <a:spcPts val="480"/>
              </a:spcBef>
              <a:spcAft>
                <a:spcPts val="0"/>
              </a:spcAft>
              <a:buClr>
                <a:schemeClr val="dk1"/>
              </a:buClr>
              <a:buFont typeface="Times New Roman"/>
              <a:buNone/>
              <a:defRPr/>
            </a:lvl3pPr>
            <a:lvl4pPr marL="1371600" marR="0" lvl="3" indent="0" algn="ctr" rtl="0">
              <a:spcBef>
                <a:spcPts val="400"/>
              </a:spcBef>
              <a:spcAft>
                <a:spcPts val="0"/>
              </a:spcAft>
              <a:buClr>
                <a:schemeClr val="dk1"/>
              </a:buClr>
              <a:buFont typeface="Times New Roman"/>
              <a:buNone/>
              <a:defRPr/>
            </a:lvl4pPr>
            <a:lvl5pPr marL="1828800" marR="0" lvl="4" indent="0" algn="ctr" rtl="0">
              <a:spcBef>
                <a:spcPts val="400"/>
              </a:spcBef>
              <a:spcAft>
                <a:spcPts val="0"/>
              </a:spcAft>
              <a:buClr>
                <a:schemeClr val="dk1"/>
              </a:buClr>
              <a:buFont typeface="Times New Roman"/>
              <a:buNone/>
              <a:defRPr/>
            </a:lvl5pPr>
            <a:lvl6pPr marL="2286000" marR="0" lvl="5" indent="0" algn="ctr" rtl="0">
              <a:spcBef>
                <a:spcPts val="400"/>
              </a:spcBef>
              <a:spcAft>
                <a:spcPts val="0"/>
              </a:spcAft>
              <a:buClr>
                <a:schemeClr val="dk1"/>
              </a:buClr>
              <a:buFont typeface="Times New Roman"/>
              <a:buNone/>
              <a:defRPr/>
            </a:lvl6pPr>
            <a:lvl7pPr marL="2743200" marR="0" lvl="6" indent="0" algn="ctr" rtl="0">
              <a:spcBef>
                <a:spcPts val="400"/>
              </a:spcBef>
              <a:spcAft>
                <a:spcPts val="0"/>
              </a:spcAft>
              <a:buClr>
                <a:schemeClr val="dk1"/>
              </a:buClr>
              <a:buFont typeface="Times New Roman"/>
              <a:buNone/>
              <a:defRPr/>
            </a:lvl7pPr>
            <a:lvl8pPr marL="3200400" marR="0" lvl="7" indent="0" algn="ctr" rtl="0">
              <a:spcBef>
                <a:spcPts val="400"/>
              </a:spcBef>
              <a:spcAft>
                <a:spcPts val="0"/>
              </a:spcAft>
              <a:buClr>
                <a:schemeClr val="dk1"/>
              </a:buClr>
              <a:buFont typeface="Times New Roman"/>
              <a:buNone/>
              <a:defRPr/>
            </a:lvl8pPr>
            <a:lvl9pPr marL="3657600" marR="0" lvl="8" indent="0" algn="ctr" rtl="0">
              <a:spcBef>
                <a:spcPts val="400"/>
              </a:spcBef>
              <a:spcAft>
                <a:spcPts val="0"/>
              </a:spcAft>
              <a:buClr>
                <a:schemeClr val="dk1"/>
              </a:buClr>
              <a:buFont typeface="Times New Roman"/>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914401" y="814387"/>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20" name="Shape 20"/>
          <p:cNvSpPr txBox="1">
            <a:spLocks noGrp="1"/>
          </p:cNvSpPr>
          <p:nvPr>
            <p:ph type="body" idx="1"/>
          </p:nvPr>
        </p:nvSpPr>
        <p:spPr>
          <a:xfrm rot="5400000">
            <a:off x="3352801" y="203200"/>
            <a:ext cx="5486399" cy="10363198"/>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390421" y="6400801"/>
            <a:ext cx="7315200" cy="75564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3" name="Shape 23"/>
          <p:cNvSpPr>
            <a:spLocks noGrp="1"/>
          </p:cNvSpPr>
          <p:nvPr>
            <p:ph type="pic" idx="2"/>
          </p:nvPr>
        </p:nvSpPr>
        <p:spPr>
          <a:xfrm>
            <a:off x="2390421" y="817563"/>
            <a:ext cx="7315200" cy="5486399"/>
          </a:xfrm>
          <a:prstGeom prst="rect">
            <a:avLst/>
          </a:prstGeom>
          <a:noFill/>
          <a:ln>
            <a:noFill/>
          </a:ln>
        </p:spPr>
      </p:sp>
      <p:sp>
        <p:nvSpPr>
          <p:cNvPr id="24" name="Shape 24"/>
          <p:cNvSpPr txBox="1">
            <a:spLocks noGrp="1"/>
          </p:cNvSpPr>
          <p:nvPr>
            <p:ph type="body" idx="1"/>
          </p:nvPr>
        </p:nvSpPr>
        <p:spPr>
          <a:xfrm>
            <a:off x="2390421" y="7156450"/>
            <a:ext cx="7315200" cy="1073150"/>
          </a:xfrm>
          <a:prstGeom prst="rect">
            <a:avLst/>
          </a:prstGeom>
          <a:noFill/>
          <a:ln>
            <a:noFill/>
          </a:ln>
        </p:spPr>
        <p:txBody>
          <a:bodyPr lIns="91425" tIns="91425" rIns="91425" bIns="91425" anchor="t"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09601" y="363537"/>
            <a:ext cx="4010377" cy="15494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7" name="Shape 27"/>
          <p:cNvSpPr txBox="1">
            <a:spLocks noGrp="1"/>
          </p:cNvSpPr>
          <p:nvPr>
            <p:ph type="body" idx="1"/>
          </p:nvPr>
        </p:nvSpPr>
        <p:spPr>
          <a:xfrm>
            <a:off x="4766735" y="363537"/>
            <a:ext cx="6815664" cy="780415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8" name="Shape 28"/>
          <p:cNvSpPr txBox="1">
            <a:spLocks noGrp="1"/>
          </p:cNvSpPr>
          <p:nvPr>
            <p:ph type="body" idx="2"/>
          </p:nvPr>
        </p:nvSpPr>
        <p:spPr>
          <a:xfrm>
            <a:off x="609601" y="1912939"/>
            <a:ext cx="4010377" cy="6254749"/>
          </a:xfrm>
          <a:prstGeom prst="rect">
            <a:avLst/>
          </a:prstGeom>
          <a:noFill/>
          <a:ln>
            <a:noFill/>
          </a:ln>
        </p:spPr>
        <p:txBody>
          <a:bodyPr lIns="91425" tIns="91425" rIns="91425" bIns="91425" anchor="t"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914401" y="814387"/>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09601" y="366712"/>
            <a:ext cx="10972798" cy="1524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4" name="Shape 34"/>
          <p:cNvSpPr txBox="1">
            <a:spLocks noGrp="1"/>
          </p:cNvSpPr>
          <p:nvPr>
            <p:ph type="body" idx="1"/>
          </p:nvPr>
        </p:nvSpPr>
        <p:spPr>
          <a:xfrm>
            <a:off x="609601" y="2046288"/>
            <a:ext cx="5387621" cy="854074"/>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
        <p:nvSpPr>
          <p:cNvPr id="35" name="Shape 35"/>
          <p:cNvSpPr txBox="1">
            <a:spLocks noGrp="1"/>
          </p:cNvSpPr>
          <p:nvPr>
            <p:ph type="body" idx="2"/>
          </p:nvPr>
        </p:nvSpPr>
        <p:spPr>
          <a:xfrm>
            <a:off x="609601" y="2900363"/>
            <a:ext cx="5387621" cy="526732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6" name="Shape 36"/>
          <p:cNvSpPr txBox="1">
            <a:spLocks noGrp="1"/>
          </p:cNvSpPr>
          <p:nvPr>
            <p:ph type="body" idx="3"/>
          </p:nvPr>
        </p:nvSpPr>
        <p:spPr>
          <a:xfrm>
            <a:off x="6194778" y="2046288"/>
            <a:ext cx="5387621" cy="854074"/>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
        <p:nvSpPr>
          <p:cNvPr id="37" name="Shape 37"/>
          <p:cNvSpPr txBox="1">
            <a:spLocks noGrp="1"/>
          </p:cNvSpPr>
          <p:nvPr>
            <p:ph type="body" idx="4"/>
          </p:nvPr>
        </p:nvSpPr>
        <p:spPr>
          <a:xfrm>
            <a:off x="6194778" y="2900363"/>
            <a:ext cx="5387621" cy="526732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914401" y="814387"/>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40" name="Shape 40"/>
          <p:cNvSpPr txBox="1">
            <a:spLocks noGrp="1"/>
          </p:cNvSpPr>
          <p:nvPr>
            <p:ph type="body" idx="1"/>
          </p:nvPr>
        </p:nvSpPr>
        <p:spPr>
          <a:xfrm>
            <a:off x="914400" y="2641601"/>
            <a:ext cx="5046133" cy="54863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1" name="Shape 41"/>
          <p:cNvSpPr txBox="1">
            <a:spLocks noGrp="1"/>
          </p:cNvSpPr>
          <p:nvPr>
            <p:ph type="body" idx="2"/>
          </p:nvPr>
        </p:nvSpPr>
        <p:spPr>
          <a:xfrm>
            <a:off x="6231467" y="2641601"/>
            <a:ext cx="5046133" cy="54863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62378" y="5875338"/>
            <a:ext cx="10363198" cy="1816099"/>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4" name="Shape 44"/>
          <p:cNvSpPr txBox="1">
            <a:spLocks noGrp="1"/>
          </p:cNvSpPr>
          <p:nvPr>
            <p:ph type="body" idx="1"/>
          </p:nvPr>
        </p:nvSpPr>
        <p:spPr>
          <a:xfrm>
            <a:off x="962378" y="3875087"/>
            <a:ext cx="10363198" cy="2000250"/>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914401" y="814387"/>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47" name="Shape 47"/>
          <p:cNvSpPr txBox="1">
            <a:spLocks noGrp="1"/>
          </p:cNvSpPr>
          <p:nvPr>
            <p:ph type="body" idx="1"/>
          </p:nvPr>
        </p:nvSpPr>
        <p:spPr>
          <a:xfrm>
            <a:off x="914401" y="2641601"/>
            <a:ext cx="10363198" cy="5486399"/>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914401" y="814387"/>
            <a:ext cx="10363198" cy="15240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11" name="Shape 11"/>
          <p:cNvSpPr txBox="1">
            <a:spLocks noGrp="1"/>
          </p:cNvSpPr>
          <p:nvPr>
            <p:ph type="body" idx="1"/>
          </p:nvPr>
        </p:nvSpPr>
        <p:spPr>
          <a:xfrm>
            <a:off x="914401" y="2641601"/>
            <a:ext cx="10363198" cy="5486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Times New Roman"/>
              <a:buChar char="•"/>
              <a:defRPr/>
            </a:lvl1pPr>
            <a:lvl2pPr marL="742950" marR="0" lvl="1" indent="-107950" algn="l" rtl="0">
              <a:spcBef>
                <a:spcPts val="560"/>
              </a:spcBef>
              <a:spcAft>
                <a:spcPts val="0"/>
              </a:spcAft>
              <a:buClr>
                <a:schemeClr val="dk1"/>
              </a:buClr>
              <a:buFont typeface="Times New Roman"/>
              <a:buChar char="–"/>
              <a:defRPr/>
            </a:lvl2pPr>
            <a:lvl3pPr marL="1143000" marR="0" lvl="2" indent="-76200" algn="l" rtl="0">
              <a:spcBef>
                <a:spcPts val="480"/>
              </a:spcBef>
              <a:spcAft>
                <a:spcPts val="0"/>
              </a:spcAft>
              <a:buClr>
                <a:schemeClr val="dk1"/>
              </a:buClr>
              <a:buFont typeface="Times New Roman"/>
              <a:buChar char="•"/>
              <a:defRPr/>
            </a:lvl3pPr>
            <a:lvl4pPr marL="1600200" marR="0" lvl="3" indent="-101600" algn="l" rtl="0">
              <a:spcBef>
                <a:spcPts val="400"/>
              </a:spcBef>
              <a:spcAft>
                <a:spcPts val="0"/>
              </a:spcAft>
              <a:buClr>
                <a:schemeClr val="dk1"/>
              </a:buClr>
              <a:buFont typeface="Times New Roman"/>
              <a:buChar char="–"/>
              <a:defRPr/>
            </a:lvl4pPr>
            <a:lvl5pPr marL="2057400" marR="0" lvl="4" indent="-101600" algn="l" rtl="0">
              <a:spcBef>
                <a:spcPts val="400"/>
              </a:spcBef>
              <a:spcAft>
                <a:spcPts val="0"/>
              </a:spcAft>
              <a:buClr>
                <a:schemeClr val="dk1"/>
              </a:buClr>
              <a:buFont typeface="Times New Roman"/>
              <a:buChar char="»"/>
              <a:defRPr/>
            </a:lvl5pPr>
            <a:lvl6pPr marL="2514600" marR="0" lvl="5" indent="-101600" algn="l" rtl="0">
              <a:spcBef>
                <a:spcPts val="400"/>
              </a:spcBef>
              <a:spcAft>
                <a:spcPts val="0"/>
              </a:spcAft>
              <a:buClr>
                <a:schemeClr val="dk1"/>
              </a:buClr>
              <a:buFont typeface="Times New Roman"/>
              <a:buChar char="»"/>
              <a:defRPr/>
            </a:lvl6pPr>
            <a:lvl7pPr marL="2971800" marR="0" lvl="6" indent="-101600" algn="l" rtl="0">
              <a:spcBef>
                <a:spcPts val="400"/>
              </a:spcBef>
              <a:spcAft>
                <a:spcPts val="0"/>
              </a:spcAft>
              <a:buClr>
                <a:schemeClr val="dk1"/>
              </a:buClr>
              <a:buFont typeface="Times New Roman"/>
              <a:buChar char="»"/>
              <a:defRPr/>
            </a:lvl7pPr>
            <a:lvl8pPr marL="3429000" marR="0" lvl="7" indent="-101600" algn="l" rtl="0">
              <a:spcBef>
                <a:spcPts val="400"/>
              </a:spcBef>
              <a:spcAft>
                <a:spcPts val="0"/>
              </a:spcAft>
              <a:buClr>
                <a:schemeClr val="dk1"/>
              </a:buClr>
              <a:buFont typeface="Times New Roman"/>
              <a:buChar char="»"/>
              <a:defRPr/>
            </a:lvl8pPr>
            <a:lvl9pPr marL="3886200" marR="0" lvl="8" indent="-101600" algn="l" rtl="0">
              <a:spcBef>
                <a:spcPts val="400"/>
              </a:spcBef>
              <a:spcAft>
                <a:spcPts val="0"/>
              </a:spcAft>
              <a:buClr>
                <a:schemeClr val="dk1"/>
              </a:buClr>
              <a:buFont typeface="Times New Roman"/>
              <a:buChar char="»"/>
              <a:defRPr/>
            </a:lvl9pPr>
          </a:lstStyle>
          <a:p>
            <a:endParaRPr dirty="0"/>
          </a:p>
        </p:txBody>
      </p:sp>
      <p:sp>
        <p:nvSpPr>
          <p:cNvPr id="12" name="Shape 12"/>
          <p:cNvSpPr txBox="1">
            <a:spLocks noGrp="1"/>
          </p:cNvSpPr>
          <p:nvPr>
            <p:ph type="dt" idx="10"/>
          </p:nvPr>
        </p:nvSpPr>
        <p:spPr>
          <a:xfrm>
            <a:off x="914401" y="8329612"/>
            <a:ext cx="2539998" cy="612775"/>
          </a:xfrm>
          <a:prstGeom prst="rect">
            <a:avLst/>
          </a:prstGeom>
          <a:noFill/>
          <a:ln>
            <a:noFill/>
          </a:ln>
        </p:spPr>
        <p:txBody>
          <a:bodyPr lIns="91425" tIns="91425" rIns="91425" bIns="91425" anchor="t" anchorCtr="0"/>
          <a:lstStyle>
            <a:lvl1pPr marL="0" marR="0" lvl="0" indent="0" algn="l" rtl="0">
              <a:spcBef>
                <a:spcPts val="0"/>
              </a:spcBef>
              <a:defRPr>
                <a:latin typeface="Candara" panose="020E0502030303020204" pitchFamily="34" charset="0"/>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lang="en-US" dirty="0"/>
          </a:p>
        </p:txBody>
      </p:sp>
      <p:sp>
        <p:nvSpPr>
          <p:cNvPr id="13" name="Shape 13"/>
          <p:cNvSpPr txBox="1">
            <a:spLocks noGrp="1"/>
          </p:cNvSpPr>
          <p:nvPr>
            <p:ph type="ftr" idx="11"/>
          </p:nvPr>
        </p:nvSpPr>
        <p:spPr>
          <a:xfrm>
            <a:off x="4165600" y="8329612"/>
            <a:ext cx="3860800" cy="612775"/>
          </a:xfrm>
          <a:prstGeom prst="rect">
            <a:avLst/>
          </a:prstGeom>
          <a:noFill/>
          <a:ln>
            <a:noFill/>
          </a:ln>
        </p:spPr>
        <p:txBody>
          <a:bodyPr lIns="91425" tIns="91425" rIns="91425" bIns="91425" anchor="t" anchorCtr="0"/>
          <a:lstStyle>
            <a:lvl1pPr marL="0" marR="0" lvl="0" indent="0" algn="l" rtl="0">
              <a:spcBef>
                <a:spcPts val="0"/>
              </a:spcBef>
              <a:defRPr>
                <a:latin typeface="Candara" panose="020E0502030303020204" pitchFamily="34" charset="0"/>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lang="en-US" dirty="0"/>
          </a:p>
        </p:txBody>
      </p:sp>
      <p:sp>
        <p:nvSpPr>
          <p:cNvPr id="14" name="Shape 14"/>
          <p:cNvSpPr txBox="1">
            <a:spLocks noGrp="1"/>
          </p:cNvSpPr>
          <p:nvPr>
            <p:ph type="sldNum" idx="12"/>
          </p:nvPr>
        </p:nvSpPr>
        <p:spPr>
          <a:xfrm>
            <a:off x="8669868" y="8458201"/>
            <a:ext cx="2539998" cy="538161"/>
          </a:xfrm>
          <a:prstGeom prst="rect">
            <a:avLst/>
          </a:prstGeom>
          <a:noFill/>
          <a:ln>
            <a:noFill/>
          </a:ln>
        </p:spPr>
        <p:txBody>
          <a:bodyPr lIns="91425" tIns="91425" rIns="91425" bIns="91425" anchor="t" anchorCtr="0">
            <a:noAutofit/>
          </a:bodyPr>
          <a:lstStyle/>
          <a:p>
            <a:pPr algn="r"/>
            <a:endParaRPr lang="en-US" dirty="0" smtClean="0">
              <a:latin typeface="Candara" panose="020E0502030303020204" pitchFamily="34" charset="0"/>
            </a:endParaRPr>
          </a:p>
          <a:p>
            <a:pPr marL="457200" lvl="1"/>
            <a:endParaRPr lang="en-US" dirty="0" smtClean="0">
              <a:latin typeface="Candara" panose="020E0502030303020204" pitchFamily="34" charset="0"/>
            </a:endParaRPr>
          </a:p>
          <a:p>
            <a:pPr marL="914400" lvl="2"/>
            <a:endParaRPr lang="en-US" dirty="0" smtClean="0">
              <a:latin typeface="Candara" panose="020E0502030303020204" pitchFamily="34" charset="0"/>
            </a:endParaRPr>
          </a:p>
          <a:p>
            <a:pPr marL="1371600" lvl="3"/>
            <a:endParaRPr lang="en-US" dirty="0" smtClean="0">
              <a:latin typeface="Candara" panose="020E0502030303020204" pitchFamily="34" charset="0"/>
            </a:endParaRPr>
          </a:p>
          <a:p>
            <a:pPr marL="1828800" lvl="4"/>
            <a:endParaRPr lang="en-US" dirty="0" smtClean="0">
              <a:latin typeface="Candara" panose="020E0502030303020204" pitchFamily="34" charset="0"/>
            </a:endParaRPr>
          </a:p>
          <a:p>
            <a:pPr marL="2286000" lvl="5"/>
            <a:endParaRPr lang="en-US" dirty="0" smtClean="0">
              <a:latin typeface="Candara" panose="020E0502030303020204" pitchFamily="34" charset="0"/>
            </a:endParaRPr>
          </a:p>
          <a:p>
            <a:pPr marL="2743200" lvl="6"/>
            <a:endParaRPr lang="en-US" dirty="0" smtClean="0">
              <a:latin typeface="Candara" panose="020E0502030303020204" pitchFamily="34" charset="0"/>
            </a:endParaRPr>
          </a:p>
          <a:p>
            <a:pPr marL="3200400" lvl="7"/>
            <a:endParaRPr lang="en-US" dirty="0" smtClean="0">
              <a:latin typeface="Candara" panose="020E0502030303020204" pitchFamily="34" charset="0"/>
            </a:endParaRPr>
          </a:p>
          <a:p>
            <a:pPr marL="3657600" lvl="8"/>
            <a:endParaRPr lang="en-US" dirty="0">
              <a:latin typeface="Candara" panose="020E0502030303020204" pitchFamily="34" charset="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7" name="Shape 57"/>
          <p:cNvSpPr txBox="1"/>
          <p:nvPr/>
        </p:nvSpPr>
        <p:spPr>
          <a:xfrm>
            <a:off x="596900" y="3187700"/>
            <a:ext cx="10896600" cy="4719636"/>
          </a:xfrm>
          <a:prstGeom prst="rect">
            <a:avLst/>
          </a:prstGeom>
          <a:noFill/>
          <a:ln>
            <a:noFill/>
          </a:ln>
        </p:spPr>
        <p:txBody>
          <a:bodyPr lIns="91425" tIns="45700" rIns="91425" bIns="45700" anchor="t" anchorCtr="0">
            <a:noAutofit/>
          </a:bodyPr>
          <a:lstStyle/>
          <a:p>
            <a:pPr algn="ctr">
              <a:lnSpc>
                <a:spcPct val="150000"/>
              </a:lnSpc>
              <a:spcBef>
                <a:spcPts val="1600"/>
              </a:spcBef>
              <a:buClr>
                <a:schemeClr val="dk1"/>
              </a:buClr>
              <a:buSzPct val="25000"/>
            </a:pPr>
            <a:r>
              <a:rPr lang="en-US" sz="5400" b="1" dirty="0" smtClean="0">
                <a:solidFill>
                  <a:srgbClr val="0070C0"/>
                </a:solidFill>
                <a:effectLst>
                  <a:outerShdw blurRad="38100" dist="38100" dir="2700000" algn="tl">
                    <a:srgbClr val="000000">
                      <a:alpha val="43137"/>
                    </a:srgbClr>
                  </a:outerShdw>
                </a:effectLst>
                <a:latin typeface="Candara" panose="020E0502030303020204" pitchFamily="34" charset="0"/>
              </a:rPr>
              <a:t>Network </a:t>
            </a:r>
            <a:r>
              <a:rPr lang="en-US" sz="5400" b="1" dirty="0">
                <a:solidFill>
                  <a:srgbClr val="0070C0"/>
                </a:solidFill>
                <a:effectLst>
                  <a:outerShdw blurRad="38100" dist="38100" dir="2700000" algn="tl">
                    <a:srgbClr val="000000">
                      <a:alpha val="43137"/>
                    </a:srgbClr>
                  </a:outerShdw>
                </a:effectLst>
                <a:latin typeface="Candara" panose="020E0502030303020204" pitchFamily="34" charset="0"/>
              </a:rPr>
              <a:t>Management </a:t>
            </a:r>
            <a:r>
              <a:rPr lang="en-US" sz="5400" b="1" dirty="0">
                <a:solidFill>
                  <a:srgbClr val="CC6600"/>
                </a:solidFill>
                <a:effectLst>
                  <a:outerShdw blurRad="38100" dist="38100" dir="2700000" algn="tl">
                    <a:srgbClr val="000000">
                      <a:alpha val="43137"/>
                    </a:srgbClr>
                  </a:outerShdw>
                </a:effectLst>
                <a:latin typeface="Candara" panose="020E0502030303020204" pitchFamily="34" charset="0"/>
              </a:rPr>
              <a:t>Tools</a:t>
            </a:r>
            <a:r>
              <a:rPr lang="en-US" sz="5400" b="1" dirty="0">
                <a:solidFill>
                  <a:srgbClr val="0070C0"/>
                </a:solidFill>
                <a:effectLst>
                  <a:outerShdw blurRad="38100" dist="38100" dir="2700000" algn="tl">
                    <a:srgbClr val="000000">
                      <a:alpha val="43137"/>
                    </a:srgbClr>
                  </a:outerShdw>
                </a:effectLst>
                <a:latin typeface="Candara" panose="020E0502030303020204" pitchFamily="34" charset="0"/>
              </a:rPr>
              <a:t>, </a:t>
            </a:r>
            <a:r>
              <a:rPr lang="en-US" sz="5400" b="1" dirty="0">
                <a:solidFill>
                  <a:srgbClr val="CC6600"/>
                </a:solidFill>
                <a:effectLst>
                  <a:outerShdw blurRad="38100" dist="38100" dir="2700000" algn="tl">
                    <a:srgbClr val="000000">
                      <a:alpha val="43137"/>
                    </a:srgbClr>
                  </a:outerShdw>
                </a:effectLst>
                <a:latin typeface="Candara" panose="020E0502030303020204" pitchFamily="34" charset="0"/>
              </a:rPr>
              <a:t>Systems</a:t>
            </a:r>
            <a:r>
              <a:rPr lang="en-US" sz="5400" b="1" dirty="0">
                <a:solidFill>
                  <a:srgbClr val="0070C0"/>
                </a:solidFill>
                <a:effectLst>
                  <a:outerShdw blurRad="38100" dist="38100" dir="2700000" algn="tl">
                    <a:srgbClr val="000000">
                      <a:alpha val="43137"/>
                    </a:srgbClr>
                  </a:outerShdw>
                </a:effectLst>
                <a:latin typeface="Candara" panose="020E0502030303020204" pitchFamily="34" charset="0"/>
              </a:rPr>
              <a:t>, and </a:t>
            </a:r>
            <a:r>
              <a:rPr lang="en-US" sz="5400" b="1" dirty="0">
                <a:solidFill>
                  <a:srgbClr val="CC6600"/>
                </a:solidFill>
                <a:effectLst>
                  <a:outerShdw blurRad="38100" dist="38100" dir="2700000" algn="tl">
                    <a:srgbClr val="000000">
                      <a:alpha val="43137"/>
                    </a:srgbClr>
                  </a:outerShdw>
                </a:effectLst>
                <a:latin typeface="Candara" panose="020E0502030303020204" pitchFamily="34" charset="0"/>
              </a:rPr>
              <a:t>Engineering</a:t>
            </a:r>
          </a:p>
        </p:txBody>
      </p:sp>
      <p:sp>
        <p:nvSpPr>
          <p:cNvPr id="62" name="Shape 62"/>
          <p:cNvSpPr txBox="1">
            <a:spLocks noGrp="1"/>
          </p:cNvSpPr>
          <p:nvPr>
            <p:ph type="title"/>
          </p:nvPr>
        </p:nvSpPr>
        <p:spPr>
          <a:xfrm>
            <a:off x="387351" y="204786"/>
            <a:ext cx="3003549" cy="1039814"/>
          </a:xfrm>
          <a:prstGeom prst="rect">
            <a:avLst/>
          </a:prstGeom>
          <a:noFill/>
          <a:ln>
            <a:noFill/>
          </a:ln>
        </p:spPr>
        <p:txBody>
          <a:bodyPr lIns="91425" tIns="45700" rIns="91425" bIns="45700" anchor="ctr" anchorCtr="0">
            <a:noAutofit/>
          </a:bodyPr>
          <a:lstStyle/>
          <a:p>
            <a:pPr>
              <a:buClr>
                <a:schemeClr val="dk1"/>
              </a:buClr>
              <a:buSzPct val="25000"/>
            </a:pPr>
            <a:r>
              <a:rPr lang="en-US" sz="4400" b="1" dirty="0">
                <a:solidFill>
                  <a:srgbClr val="C00000"/>
                </a:solidFill>
                <a:ea typeface="Times New Roman"/>
                <a:cs typeface="Times New Roman"/>
                <a:sym typeface="Times New Roman"/>
              </a:rPr>
              <a:t>Chapter </a:t>
            </a:r>
            <a:r>
              <a:rPr lang="en-US" sz="4400" b="1" dirty="0" smtClean="0">
                <a:solidFill>
                  <a:srgbClr val="C00000"/>
                </a:solidFill>
                <a:ea typeface="Times New Roman"/>
                <a:cs typeface="Times New Roman"/>
                <a:sym typeface="Times New Roman"/>
              </a:rPr>
              <a:t>9</a:t>
            </a:r>
            <a:endParaRPr lang="en-US" sz="4400" b="1" dirty="0">
              <a:solidFill>
                <a:srgbClr val="C00000"/>
              </a:solidFill>
              <a:ea typeface="Times New Roman"/>
              <a:cs typeface="Times New Roman"/>
              <a:sym typeface="Times New Roman"/>
            </a:endParaRPr>
          </a:p>
        </p:txBody>
      </p:sp>
      <p:sp>
        <p:nvSpPr>
          <p:cNvPr id="10" name="Shape 62"/>
          <p:cNvSpPr txBox="1">
            <a:spLocks/>
          </p:cNvSpPr>
          <p:nvPr/>
        </p:nvSpPr>
        <p:spPr>
          <a:xfrm>
            <a:off x="333563" y="796409"/>
            <a:ext cx="3003549" cy="1039814"/>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pPr>
              <a:buClr>
                <a:schemeClr val="dk1"/>
              </a:buClr>
              <a:buSzPct val="25000"/>
            </a:pPr>
            <a:r>
              <a:rPr lang="en-US" sz="3600" b="1" dirty="0" smtClean="0">
                <a:solidFill>
                  <a:schemeClr val="dk1"/>
                </a:solidFill>
                <a:ea typeface="Times New Roman"/>
                <a:cs typeface="Times New Roman"/>
                <a:sym typeface="Times New Roman"/>
              </a:rPr>
              <a:t>Week 6</a:t>
            </a:r>
            <a:endParaRPr lang="en-US" sz="3600" b="1" dirty="0">
              <a:solidFill>
                <a:schemeClr val="dk1"/>
              </a:solidFill>
              <a:ea typeface="Times New Roman"/>
              <a:cs typeface="Times New Roman"/>
              <a:sym typeface="Times New Roman"/>
            </a:endParaRPr>
          </a:p>
        </p:txBody>
      </p:sp>
      <p:sp>
        <p:nvSpPr>
          <p:cNvPr id="2" name="TextBox 1"/>
          <p:cNvSpPr txBox="1"/>
          <p:nvPr/>
        </p:nvSpPr>
        <p:spPr>
          <a:xfrm>
            <a:off x="1014880" y="6257830"/>
            <a:ext cx="9780241" cy="369332"/>
          </a:xfrm>
          <a:prstGeom prst="rect">
            <a:avLst/>
          </a:prstGeom>
          <a:noFill/>
        </p:spPr>
        <p:txBody>
          <a:bodyPr wrap="none" rtlCol="0">
            <a:spAutoFit/>
          </a:bodyPr>
          <a:lstStyle/>
          <a:p>
            <a:r>
              <a:rPr lang="en-US" sz="1800" dirty="0">
                <a:latin typeface="Candara" panose="020E0502030303020204" pitchFamily="34" charset="0"/>
              </a:rPr>
              <a:t>N.B: Do not consider slides from 37 to 96 (i.e., MIB Engineering and NMS design is NOT considered)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cxnSp>
        <p:nvCxnSpPr>
          <p:cNvPr id="186" name="Shape 186"/>
          <p:cNvCxnSpPr/>
          <p:nvPr/>
        </p:nvCxnSpPr>
        <p:spPr>
          <a:xfrm>
            <a:off x="355600" y="5187950"/>
            <a:ext cx="5638800" cy="0"/>
          </a:xfrm>
          <a:prstGeom prst="straightConnector1">
            <a:avLst/>
          </a:prstGeom>
          <a:noFill/>
          <a:ln w="12700" cap="rnd" cmpd="sng">
            <a:solidFill>
              <a:schemeClr val="dk1"/>
            </a:solidFill>
            <a:prstDash val="solid"/>
            <a:miter/>
            <a:headEnd type="none" w="med" len="med"/>
            <a:tailEnd type="none" w="med" len="med"/>
          </a:ln>
        </p:spPr>
      </p:cxnSp>
      <p:sp>
        <p:nvSpPr>
          <p:cNvPr id="187" name="Shape 187"/>
          <p:cNvSpPr txBox="1"/>
          <p:nvPr/>
        </p:nvSpPr>
        <p:spPr>
          <a:xfrm>
            <a:off x="-152400" y="5378451"/>
            <a:ext cx="1524000" cy="481011"/>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89" name="Shape 189"/>
          <p:cNvSpPr txBox="1"/>
          <p:nvPr/>
        </p:nvSpPr>
        <p:spPr>
          <a:xfrm>
            <a:off x="60326" y="5791201"/>
            <a:ext cx="184149" cy="417511"/>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sp>
        <p:nvSpPr>
          <p:cNvPr id="190" name="Shape 190"/>
          <p:cNvSpPr txBox="1"/>
          <p:nvPr/>
        </p:nvSpPr>
        <p:spPr>
          <a:xfrm>
            <a:off x="222251" y="5746750"/>
            <a:ext cx="10775949" cy="3170236"/>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1800" b="1" i="1" dirty="0">
                <a:solidFill>
                  <a:srgbClr val="CC6600"/>
                </a:solidFill>
                <a:latin typeface="Candara" panose="020E0502030303020204" pitchFamily="34" charset="0"/>
              </a:rPr>
              <a:t>ping</a:t>
            </a:r>
            <a:r>
              <a:rPr lang="en-US" sz="1800" dirty="0">
                <a:solidFill>
                  <a:srgbClr val="CC6600"/>
                </a:solidFill>
                <a:latin typeface="Candara" panose="020E0502030303020204" pitchFamily="34" charset="0"/>
              </a:rPr>
              <a:t> </a:t>
            </a:r>
            <a:r>
              <a:rPr lang="en-US" sz="1800" dirty="0">
                <a:solidFill>
                  <a:schemeClr val="dk1"/>
                </a:solidFill>
                <a:latin typeface="Candara" panose="020E0502030303020204" pitchFamily="34" charset="0"/>
              </a:rPr>
              <a:t>and </a:t>
            </a:r>
            <a:r>
              <a:rPr lang="en-US" sz="1800" b="1" i="1" dirty="0">
                <a:solidFill>
                  <a:srgbClr val="CC6600"/>
                </a:solidFill>
                <a:latin typeface="Candara" panose="020E0502030303020204" pitchFamily="34" charset="0"/>
              </a:rPr>
              <a:t>bing</a:t>
            </a:r>
            <a:r>
              <a:rPr lang="en-US" sz="1800" dirty="0">
                <a:solidFill>
                  <a:srgbClr val="CC6600"/>
                </a:solidFill>
                <a:latin typeface="Candara" panose="020E0502030303020204" pitchFamily="34" charset="0"/>
              </a:rPr>
              <a:t> </a:t>
            </a:r>
            <a:r>
              <a:rPr lang="en-US" sz="1800" dirty="0">
                <a:solidFill>
                  <a:schemeClr val="dk1"/>
                </a:solidFill>
                <a:latin typeface="Candara" panose="020E0502030303020204" pitchFamily="34" charset="0"/>
              </a:rPr>
              <a:t>used to </a:t>
            </a:r>
            <a:r>
              <a:rPr lang="en-US" sz="1800" b="1" dirty="0">
                <a:solidFill>
                  <a:schemeClr val="dk1"/>
                </a:solidFill>
                <a:latin typeface="Candara" panose="020E0502030303020204" pitchFamily="34" charset="0"/>
              </a:rPr>
              <a:t>measure</a:t>
            </a:r>
            <a:r>
              <a:rPr lang="en-US" sz="1800" dirty="0">
                <a:solidFill>
                  <a:schemeClr val="dk1"/>
                </a:solidFill>
                <a:latin typeface="Candara" panose="020E0502030303020204" pitchFamily="34" charset="0"/>
              </a:rPr>
              <a:t> the </a:t>
            </a:r>
            <a:r>
              <a:rPr lang="en-US" sz="1800" b="1" dirty="0" smtClean="0">
                <a:solidFill>
                  <a:schemeClr val="dk1"/>
                </a:solidFill>
                <a:latin typeface="Candara" panose="020E0502030303020204" pitchFamily="34" charset="0"/>
              </a:rPr>
              <a:t>propagation</a:t>
            </a:r>
            <a:r>
              <a:rPr lang="en-US" sz="1800" dirty="0" smtClean="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characteristics</a:t>
            </a:r>
            <a:r>
              <a:rPr lang="en-US" sz="1800" dirty="0">
                <a:solidFill>
                  <a:schemeClr val="dk1"/>
                </a:solidFill>
                <a:latin typeface="Candara" panose="020E0502030303020204" pitchFamily="34" charset="0"/>
              </a:rPr>
              <a:t> of the </a:t>
            </a:r>
            <a:r>
              <a:rPr lang="en-US" sz="1800" b="1" dirty="0">
                <a:solidFill>
                  <a:schemeClr val="dk1"/>
                </a:solidFill>
                <a:latin typeface="Candara" panose="020E0502030303020204" pitchFamily="34" charset="0"/>
              </a:rPr>
              <a:t>transmission path</a:t>
            </a:r>
          </a:p>
          <a:p>
            <a:pPr>
              <a:lnSpc>
                <a:spcPct val="150000"/>
              </a:lnSpc>
              <a:buClr>
                <a:schemeClr val="dk1"/>
              </a:buClr>
              <a:buSzPct val="100000"/>
              <a:buFont typeface="Arial"/>
              <a:buChar char="•"/>
            </a:pPr>
            <a:r>
              <a:rPr lang="en-US" sz="1800" dirty="0">
                <a:solidFill>
                  <a:schemeClr val="dk1"/>
                </a:solidFill>
                <a:latin typeface="Candara" panose="020E0502030303020204" pitchFamily="34" charset="0"/>
              </a:rPr>
              <a:t> </a:t>
            </a:r>
            <a:r>
              <a:rPr lang="en-US" sz="1800" b="1" i="1" dirty="0">
                <a:solidFill>
                  <a:srgbClr val="CC6600"/>
                </a:solidFill>
                <a:latin typeface="Candara" panose="020E0502030303020204" pitchFamily="34" charset="0"/>
              </a:rPr>
              <a:t>ethereal</a:t>
            </a:r>
            <a:r>
              <a:rPr lang="en-US" sz="1800" dirty="0">
                <a:solidFill>
                  <a:srgbClr val="CC6600"/>
                </a:solidFill>
                <a:latin typeface="Candara" panose="020E0502030303020204" pitchFamily="34" charset="0"/>
              </a:rPr>
              <a:t> </a:t>
            </a:r>
            <a:r>
              <a:rPr lang="en-US" sz="1800" dirty="0">
                <a:solidFill>
                  <a:schemeClr val="dk1"/>
                </a:solidFill>
                <a:latin typeface="Candara" panose="020E0502030303020204" pitchFamily="34" charset="0"/>
              </a:rPr>
              <a:t>(a.k.a. </a:t>
            </a:r>
            <a:r>
              <a:rPr lang="en-US" sz="1800" b="1" i="1" dirty="0">
                <a:solidFill>
                  <a:srgbClr val="CC6600"/>
                </a:solidFill>
                <a:latin typeface="Candara" panose="020E0502030303020204" pitchFamily="34" charset="0"/>
              </a:rPr>
              <a:t>wireshark</a:t>
            </a:r>
            <a:r>
              <a:rPr lang="en-US" sz="1800" dirty="0">
                <a:solidFill>
                  <a:schemeClr val="dk1"/>
                </a:solidFill>
                <a:latin typeface="Candara" panose="020E0502030303020204" pitchFamily="34" charset="0"/>
              </a:rPr>
              <a:t>), and </a:t>
            </a:r>
            <a:r>
              <a:rPr lang="en-US" sz="1800" b="1" i="1" dirty="0">
                <a:solidFill>
                  <a:srgbClr val="CC6600"/>
                </a:solidFill>
                <a:latin typeface="Candara" panose="020E0502030303020204" pitchFamily="34" charset="0"/>
              </a:rPr>
              <a:t>tcpdump</a:t>
            </a:r>
            <a:r>
              <a:rPr lang="en-US" sz="1800" dirty="0">
                <a:solidFill>
                  <a:srgbClr val="CC6600"/>
                </a:solidFill>
                <a:latin typeface="Candara" panose="020E0502030303020204" pitchFamily="34" charset="0"/>
              </a:rPr>
              <a:t> </a:t>
            </a:r>
            <a:r>
              <a:rPr lang="en-US" sz="1800" dirty="0" smtClean="0">
                <a:solidFill>
                  <a:schemeClr val="dk1"/>
                </a:solidFill>
                <a:latin typeface="Candara" panose="020E0502030303020204" pitchFamily="34" charset="0"/>
              </a:rPr>
              <a:t>  </a:t>
            </a:r>
            <a:r>
              <a:rPr lang="en-US" sz="1800" dirty="0">
                <a:solidFill>
                  <a:schemeClr val="dk1"/>
                </a:solidFill>
                <a:latin typeface="Candara" panose="020E0502030303020204" pitchFamily="34" charset="0"/>
              </a:rPr>
              <a:t>(also </a:t>
            </a:r>
            <a:r>
              <a:rPr lang="en-US" sz="1800" b="1" i="1" dirty="0">
                <a:solidFill>
                  <a:srgbClr val="CC6600"/>
                </a:solidFill>
                <a:latin typeface="Candara" panose="020E0502030303020204" pitchFamily="34" charset="0"/>
              </a:rPr>
              <a:t>snoop</a:t>
            </a:r>
            <a:r>
              <a:rPr lang="en-US" sz="1800" i="1" dirty="0">
                <a:solidFill>
                  <a:schemeClr val="dk1"/>
                </a:solidFill>
                <a:latin typeface="Candara" panose="020E0502030303020204" pitchFamily="34" charset="0"/>
              </a:rPr>
              <a:t>)</a:t>
            </a:r>
            <a:r>
              <a:rPr lang="en-US" sz="1800" dirty="0">
                <a:solidFill>
                  <a:schemeClr val="dk1"/>
                </a:solidFill>
                <a:latin typeface="Candara" panose="020E0502030303020204" pitchFamily="34" charset="0"/>
              </a:rPr>
              <a:t>  puts the network interface in promiscuous </a:t>
            </a:r>
            <a:r>
              <a:rPr lang="en-US" sz="1800" dirty="0" smtClean="0">
                <a:solidFill>
                  <a:schemeClr val="dk1"/>
                </a:solidFill>
                <a:latin typeface="Candara" panose="020E0502030303020204" pitchFamily="34" charset="0"/>
              </a:rPr>
              <a:t>  </a:t>
            </a:r>
            <a:r>
              <a:rPr lang="en-US" sz="1800" dirty="0">
                <a:solidFill>
                  <a:schemeClr val="dk1"/>
                </a:solidFill>
                <a:latin typeface="Candara" panose="020E0502030303020204" pitchFamily="34" charset="0"/>
              </a:rPr>
              <a:t>mode and logs the data</a:t>
            </a:r>
          </a:p>
          <a:p>
            <a:pPr>
              <a:lnSpc>
                <a:spcPct val="150000"/>
              </a:lnSpc>
              <a:buClr>
                <a:schemeClr val="dk1"/>
              </a:buClr>
              <a:buSzPct val="100000"/>
              <a:buFont typeface="Arial"/>
              <a:buChar char="•"/>
            </a:pPr>
            <a:r>
              <a:rPr lang="en-US" sz="1800" dirty="0">
                <a:solidFill>
                  <a:schemeClr val="dk1"/>
                </a:solidFill>
                <a:latin typeface="Candara" panose="020E0502030303020204" pitchFamily="34" charset="0"/>
              </a:rPr>
              <a:t> </a:t>
            </a:r>
            <a:r>
              <a:rPr lang="en-US" sz="1800" b="1" i="1" dirty="0">
                <a:solidFill>
                  <a:srgbClr val="CC6600"/>
                </a:solidFill>
                <a:latin typeface="Candara" panose="020E0502030303020204" pitchFamily="34" charset="0"/>
              </a:rPr>
              <a:t>iptrace</a:t>
            </a:r>
            <a:r>
              <a:rPr lang="en-US" sz="1800" dirty="0">
                <a:solidFill>
                  <a:srgbClr val="CC6600"/>
                </a:solidFill>
                <a:latin typeface="Candara" panose="020E0502030303020204" pitchFamily="34" charset="0"/>
              </a:rPr>
              <a:t> </a:t>
            </a:r>
            <a:r>
              <a:rPr lang="en-US" sz="1800" dirty="0">
                <a:solidFill>
                  <a:schemeClr val="dk1"/>
                </a:solidFill>
                <a:latin typeface="Candara" panose="020E0502030303020204" pitchFamily="34" charset="0"/>
              </a:rPr>
              <a:t>uses </a:t>
            </a:r>
            <a:r>
              <a:rPr lang="en-US" sz="1800" b="1" dirty="0">
                <a:solidFill>
                  <a:schemeClr val="dk1"/>
                </a:solidFill>
                <a:latin typeface="Candara" panose="020E0502030303020204" pitchFamily="34" charset="0"/>
              </a:rPr>
              <a:t>NETMON program </a:t>
            </a:r>
            <a:r>
              <a:rPr lang="en-US" sz="1800" dirty="0">
                <a:solidFill>
                  <a:schemeClr val="dk1"/>
                </a:solidFill>
                <a:latin typeface="Candara" panose="020E0502030303020204" pitchFamily="34" charset="0"/>
              </a:rPr>
              <a:t>in UNIX and </a:t>
            </a:r>
            <a:r>
              <a:rPr lang="en-US" sz="1800" dirty="0" smtClean="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produces 3 types of outputs</a:t>
            </a:r>
            <a:r>
              <a:rPr lang="en-US" sz="1800" dirty="0">
                <a:solidFill>
                  <a:schemeClr val="dk1"/>
                </a:solidFill>
                <a:latin typeface="Candara" panose="020E0502030303020204" pitchFamily="34" charset="0"/>
              </a:rPr>
              <a:t>:</a:t>
            </a:r>
          </a:p>
          <a:p>
            <a:pPr marL="800100" lvl="1" indent="-342900">
              <a:lnSpc>
                <a:spcPct val="150000"/>
              </a:lnSpc>
              <a:buClr>
                <a:schemeClr val="dk1"/>
              </a:buClr>
              <a:buSzPct val="100000"/>
              <a:buFont typeface="+mj-lt"/>
              <a:buAutoNum type="arabicPeriod"/>
            </a:pPr>
            <a:r>
              <a:rPr lang="en-US" sz="1800" b="1" dirty="0">
                <a:solidFill>
                  <a:srgbClr val="0070C0"/>
                </a:solidFill>
                <a:latin typeface="Candara" panose="020E0502030303020204" pitchFamily="34" charset="0"/>
              </a:rPr>
              <a:t>IP traffic</a:t>
            </a:r>
          </a:p>
          <a:p>
            <a:pPr marL="800100" lvl="1" indent="-342900">
              <a:lnSpc>
                <a:spcPct val="150000"/>
              </a:lnSpc>
              <a:buClr>
                <a:schemeClr val="dk1"/>
              </a:buClr>
              <a:buSzPct val="100000"/>
              <a:buFont typeface="+mj-lt"/>
              <a:buAutoNum type="arabicPeriod"/>
            </a:pPr>
            <a:r>
              <a:rPr lang="en-US" sz="1800" b="1" dirty="0">
                <a:solidFill>
                  <a:srgbClr val="0070C0"/>
                </a:solidFill>
                <a:latin typeface="Candara" panose="020E0502030303020204" pitchFamily="34" charset="0"/>
              </a:rPr>
              <a:t>Host traffic matrix</a:t>
            </a:r>
          </a:p>
          <a:p>
            <a:pPr marL="800100" lvl="1" indent="-342900">
              <a:lnSpc>
                <a:spcPct val="150000"/>
              </a:lnSpc>
              <a:buClr>
                <a:schemeClr val="dk1"/>
              </a:buClr>
              <a:buSzPct val="100000"/>
              <a:buFont typeface="+mj-lt"/>
              <a:buAutoNum type="arabicPeriod"/>
            </a:pPr>
            <a:r>
              <a:rPr lang="en-US" sz="1800" b="1" dirty="0">
                <a:solidFill>
                  <a:srgbClr val="0070C0"/>
                </a:solidFill>
                <a:latin typeface="Candara" panose="020E0502030303020204" pitchFamily="34" charset="0"/>
              </a:rPr>
              <a:t>Abbreviated sampling of pre-defined number </a:t>
            </a:r>
            <a:r>
              <a:rPr lang="en-US" sz="1800" b="1" dirty="0" smtClean="0">
                <a:solidFill>
                  <a:srgbClr val="0070C0"/>
                </a:solidFill>
                <a:latin typeface="Candara" panose="020E0502030303020204" pitchFamily="34" charset="0"/>
              </a:rPr>
              <a:t>of </a:t>
            </a:r>
            <a:r>
              <a:rPr lang="en-US" sz="1800" b="1" dirty="0">
                <a:solidFill>
                  <a:srgbClr val="0070C0"/>
                </a:solidFill>
                <a:latin typeface="Candara" panose="020E0502030303020204" pitchFamily="34" charset="0"/>
              </a:rPr>
              <a:t>packets</a:t>
            </a:r>
          </a:p>
        </p:txBody>
      </p:sp>
      <p:graphicFrame>
        <p:nvGraphicFramePr>
          <p:cNvPr id="193" name="Shape 193"/>
          <p:cNvGraphicFramePr/>
          <p:nvPr>
            <p:extLst>
              <p:ext uri="{D42A27DB-BD31-4B8C-83A1-F6EECF244321}">
                <p14:modId xmlns:p14="http://schemas.microsoft.com/office/powerpoint/2010/main" val="1230315084"/>
              </p:ext>
            </p:extLst>
          </p:nvPr>
        </p:nvGraphicFramePr>
        <p:xfrm>
          <a:off x="330200" y="1454150"/>
          <a:ext cx="11150600" cy="3379800"/>
        </p:xfrm>
        <a:graphic>
          <a:graphicData uri="http://schemas.openxmlformats.org/drawingml/2006/table">
            <a:tbl>
              <a:tblPr>
                <a:noFill/>
                <a:tableStyleId>{CBDA034E-53D3-42EE-8185-C2D5E31398D5}</a:tableStyleId>
              </a:tblPr>
              <a:tblGrid>
                <a:gridCol w="2159000"/>
                <a:gridCol w="1384300"/>
                <a:gridCol w="7607300"/>
              </a:tblGrid>
              <a:tr h="517525">
                <a:tc>
                  <a:txBody>
                    <a:bodyPr/>
                    <a:lstStyle/>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Candara" panose="020E0502030303020204" pitchFamily="34" charset="0"/>
                          <a:ea typeface="Arial"/>
                          <a:cs typeface="Arial"/>
                          <a:sym typeface="Arial"/>
                        </a:rPr>
                        <a:t>Name</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Candara" panose="020E0502030303020204" pitchFamily="34" charset="0"/>
                          <a:ea typeface="Arial"/>
                          <a:cs typeface="Arial"/>
                          <a:sym typeface="Arial"/>
                        </a:rPr>
                        <a:t>Operating</a:t>
                      </a:r>
                    </a:p>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Candara" panose="020E0502030303020204" pitchFamily="34" charset="0"/>
                          <a:ea typeface="Arial"/>
                          <a:cs typeface="Arial"/>
                          <a:sym typeface="Arial"/>
                        </a:rPr>
                        <a:t>System</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Candara" panose="020E0502030303020204" pitchFamily="34" charset="0"/>
                          <a:ea typeface="Arial"/>
                          <a:cs typeface="Arial"/>
                          <a:sym typeface="Arial"/>
                        </a:rPr>
                        <a:t>Description</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r>
              <a:tr h="519100">
                <a:tc>
                  <a:txBody>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dirty="0">
                          <a:solidFill>
                            <a:srgbClr val="CC6600"/>
                          </a:solidFill>
                          <a:latin typeface="Candara" panose="020E0502030303020204" pitchFamily="34" charset="0"/>
                          <a:ea typeface="Arial"/>
                          <a:cs typeface="Arial"/>
                          <a:sym typeface="Arial"/>
                        </a:rPr>
                        <a:t>ping</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Candara" panose="020E0502030303020204" pitchFamily="34" charset="0"/>
                          <a:ea typeface="Arial"/>
                          <a:cs typeface="Arial"/>
                          <a:sym typeface="Arial"/>
                        </a:rPr>
                        <a:t>UNIX / Windows</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smtClean="0">
                          <a:solidFill>
                            <a:srgbClr val="0070C0"/>
                          </a:solidFill>
                          <a:latin typeface="Candara" panose="020E0502030303020204" pitchFamily="34" charset="0"/>
                          <a:ea typeface="Arial"/>
                          <a:cs typeface="Arial"/>
                          <a:sym typeface="Arial"/>
                        </a:rPr>
                        <a:t>  Used </a:t>
                      </a:r>
                      <a:r>
                        <a:rPr lang="en-US" sz="1800" b="0" i="0" u="none" strike="noStrike" cap="none" dirty="0">
                          <a:solidFill>
                            <a:srgbClr val="0070C0"/>
                          </a:solidFill>
                          <a:latin typeface="Candara" panose="020E0502030303020204" pitchFamily="34" charset="0"/>
                          <a:ea typeface="Arial"/>
                          <a:cs typeface="Arial"/>
                          <a:sym typeface="Arial"/>
                        </a:rPr>
                        <a:t>for </a:t>
                      </a:r>
                      <a:r>
                        <a:rPr lang="en-US" sz="1800" b="1" i="0" u="none" strike="noStrike" cap="none" dirty="0">
                          <a:solidFill>
                            <a:srgbClr val="0070C0"/>
                          </a:solidFill>
                          <a:latin typeface="Candara" panose="020E0502030303020204" pitchFamily="34" charset="0"/>
                          <a:ea typeface="Arial"/>
                          <a:cs typeface="Arial"/>
                          <a:sym typeface="Arial"/>
                        </a:rPr>
                        <a:t>measuring</a:t>
                      </a:r>
                      <a:r>
                        <a:rPr lang="en-US" sz="1800" b="0" i="0" u="none" strike="noStrike" cap="none" dirty="0">
                          <a:solidFill>
                            <a:srgbClr val="0070C0"/>
                          </a:solidFill>
                          <a:latin typeface="Candara" panose="020E0502030303020204" pitchFamily="34" charset="0"/>
                          <a:ea typeface="Arial"/>
                          <a:cs typeface="Arial"/>
                          <a:sym typeface="Arial"/>
                        </a:rPr>
                        <a:t> </a:t>
                      </a:r>
                      <a:r>
                        <a:rPr lang="en-US" sz="1800" b="1" i="0" u="none" strike="noStrike" cap="none" dirty="0">
                          <a:solidFill>
                            <a:srgbClr val="0070C0"/>
                          </a:solidFill>
                          <a:latin typeface="Candara" panose="020E0502030303020204" pitchFamily="34" charset="0"/>
                          <a:ea typeface="Arial"/>
                          <a:cs typeface="Arial"/>
                          <a:sym typeface="Arial"/>
                        </a:rPr>
                        <a:t>roundtrip packet loss</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30225">
                <a:tc>
                  <a:txBody>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dirty="0">
                          <a:solidFill>
                            <a:srgbClr val="CC6600"/>
                          </a:solidFill>
                          <a:latin typeface="Candara" panose="020E0502030303020204" pitchFamily="34" charset="0"/>
                          <a:ea typeface="Arial"/>
                          <a:cs typeface="Arial"/>
                          <a:sym typeface="Arial"/>
                        </a:rPr>
                        <a:t>bing</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Candara" panose="020E0502030303020204" pitchFamily="34" charset="0"/>
                          <a:ea typeface="Arial"/>
                          <a:cs typeface="Arial"/>
                          <a:sym typeface="Arial"/>
                        </a:rPr>
                        <a:t>UNIX</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smtClean="0">
                          <a:solidFill>
                            <a:srgbClr val="0070C0"/>
                          </a:solidFill>
                          <a:latin typeface="Candara" panose="020E0502030303020204" pitchFamily="34" charset="0"/>
                          <a:ea typeface="Arial"/>
                          <a:cs typeface="Arial"/>
                          <a:sym typeface="Arial"/>
                        </a:rPr>
                        <a:t>  Measures </a:t>
                      </a:r>
                      <a:r>
                        <a:rPr lang="en-US" sz="1800" b="1" i="0" u="none" strike="noStrike" cap="none" dirty="0">
                          <a:solidFill>
                            <a:srgbClr val="0070C0"/>
                          </a:solidFill>
                          <a:latin typeface="Candara" panose="020E0502030303020204" pitchFamily="34" charset="0"/>
                          <a:ea typeface="Arial"/>
                          <a:cs typeface="Arial"/>
                          <a:sym typeface="Arial"/>
                        </a:rPr>
                        <a:t>point-to-point</a:t>
                      </a:r>
                      <a:r>
                        <a:rPr lang="en-US" sz="1800" b="0" i="0" u="none" strike="noStrike" cap="none" dirty="0">
                          <a:solidFill>
                            <a:srgbClr val="0070C0"/>
                          </a:solidFill>
                          <a:latin typeface="Candara" panose="020E0502030303020204" pitchFamily="34" charset="0"/>
                          <a:ea typeface="Arial"/>
                          <a:cs typeface="Arial"/>
                          <a:sym typeface="Arial"/>
                        </a:rPr>
                        <a:t> bandwidth of a link</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17525">
                <a:tc>
                  <a:txBody>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dirty="0">
                          <a:solidFill>
                            <a:srgbClr val="CC6600"/>
                          </a:solidFill>
                          <a:latin typeface="Candara" panose="020E0502030303020204" pitchFamily="34" charset="0"/>
                          <a:ea typeface="Arial"/>
                          <a:cs typeface="Arial"/>
                          <a:sym typeface="Arial"/>
                        </a:rPr>
                        <a:t>tcpdump</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Candara" panose="020E0502030303020204" pitchFamily="34" charset="0"/>
                          <a:ea typeface="Arial"/>
                          <a:cs typeface="Arial"/>
                          <a:sym typeface="Arial"/>
                        </a:rPr>
                        <a:t>UNIX</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smtClean="0">
                          <a:solidFill>
                            <a:srgbClr val="0070C0"/>
                          </a:solidFill>
                          <a:latin typeface="Candara" panose="020E0502030303020204" pitchFamily="34" charset="0"/>
                          <a:ea typeface="Arial"/>
                          <a:cs typeface="Arial"/>
                          <a:sym typeface="Arial"/>
                        </a:rPr>
                        <a:t>  Dumps </a:t>
                      </a:r>
                      <a:r>
                        <a:rPr lang="en-US" sz="1800" b="1" i="0" u="none" strike="noStrike" cap="none" dirty="0">
                          <a:solidFill>
                            <a:srgbClr val="0070C0"/>
                          </a:solidFill>
                          <a:latin typeface="Candara" panose="020E0502030303020204" pitchFamily="34" charset="0"/>
                          <a:ea typeface="Arial"/>
                          <a:cs typeface="Arial"/>
                          <a:sym typeface="Arial"/>
                        </a:rPr>
                        <a:t>traffic </a:t>
                      </a:r>
                      <a:r>
                        <a:rPr lang="en-US" sz="1800" b="0" i="0" u="none" strike="noStrike" cap="none" dirty="0">
                          <a:solidFill>
                            <a:srgbClr val="0070C0"/>
                          </a:solidFill>
                          <a:latin typeface="Candara" panose="020E0502030303020204" pitchFamily="34" charset="0"/>
                          <a:ea typeface="Arial"/>
                          <a:cs typeface="Arial"/>
                          <a:sym typeface="Arial"/>
                        </a:rPr>
                        <a:t>on a network</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17525">
                <a:tc>
                  <a:txBody>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dirty="0">
                          <a:solidFill>
                            <a:srgbClr val="CC6600"/>
                          </a:solidFill>
                          <a:latin typeface="Candara" panose="020E0502030303020204" pitchFamily="34" charset="0"/>
                          <a:ea typeface="Arial"/>
                          <a:cs typeface="Arial"/>
                          <a:sym typeface="Arial"/>
                        </a:rPr>
                        <a:t>getethers</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Candara" panose="020E0502030303020204" pitchFamily="34" charset="0"/>
                          <a:ea typeface="Arial"/>
                          <a:cs typeface="Arial"/>
                          <a:sym typeface="Arial"/>
                        </a:rPr>
                        <a:t>UNIX</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smtClean="0">
                          <a:solidFill>
                            <a:srgbClr val="0070C0"/>
                          </a:solidFill>
                          <a:latin typeface="Candara" panose="020E0502030303020204" pitchFamily="34" charset="0"/>
                          <a:ea typeface="Arial"/>
                          <a:cs typeface="Arial"/>
                          <a:sym typeface="Arial"/>
                        </a:rPr>
                        <a:t>  Acquires </a:t>
                      </a:r>
                      <a:r>
                        <a:rPr lang="en-US" sz="1800" b="1" i="0" u="none" strike="noStrike" cap="none" dirty="0">
                          <a:solidFill>
                            <a:srgbClr val="0070C0"/>
                          </a:solidFill>
                          <a:latin typeface="Candara" panose="020E0502030303020204" pitchFamily="34" charset="0"/>
                          <a:ea typeface="Arial"/>
                          <a:cs typeface="Arial"/>
                          <a:sym typeface="Arial"/>
                        </a:rPr>
                        <a:t>all host addresses </a:t>
                      </a:r>
                      <a:r>
                        <a:rPr lang="en-US" sz="1800" b="0" i="0" u="none" strike="noStrike" cap="none" dirty="0">
                          <a:solidFill>
                            <a:srgbClr val="0070C0"/>
                          </a:solidFill>
                          <a:latin typeface="Candara" panose="020E0502030303020204" pitchFamily="34" charset="0"/>
                          <a:ea typeface="Arial"/>
                          <a:cs typeface="Arial"/>
                          <a:sym typeface="Arial"/>
                        </a:rPr>
                        <a:t>of an Ethernet LAN </a:t>
                      </a:r>
                      <a:r>
                        <a:rPr lang="en-US" sz="1800" b="1" i="0" u="none" strike="noStrike" cap="none" dirty="0">
                          <a:solidFill>
                            <a:srgbClr val="0070C0"/>
                          </a:solidFill>
                          <a:latin typeface="Candara" panose="020E0502030303020204" pitchFamily="34" charset="0"/>
                          <a:ea typeface="Arial"/>
                          <a:cs typeface="Arial"/>
                          <a:sym typeface="Arial"/>
                        </a:rPr>
                        <a:t>segment</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58800">
                <a:tc>
                  <a:txBody>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dirty="0">
                          <a:solidFill>
                            <a:srgbClr val="CC6600"/>
                          </a:solidFill>
                          <a:latin typeface="Candara" panose="020E0502030303020204" pitchFamily="34" charset="0"/>
                          <a:ea typeface="Arial"/>
                          <a:cs typeface="Arial"/>
                          <a:sym typeface="Arial"/>
                        </a:rPr>
                        <a:t>iptrace</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Candara" panose="020E0502030303020204" pitchFamily="34" charset="0"/>
                          <a:ea typeface="Arial"/>
                          <a:cs typeface="Arial"/>
                          <a:sym typeface="Arial"/>
                        </a:rPr>
                        <a:t>UNIX</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smtClean="0">
                          <a:solidFill>
                            <a:srgbClr val="0070C0"/>
                          </a:solidFill>
                          <a:latin typeface="Candara" panose="020E0502030303020204" pitchFamily="34" charset="0"/>
                          <a:ea typeface="Arial"/>
                          <a:cs typeface="Arial"/>
                          <a:sym typeface="Arial"/>
                        </a:rPr>
                        <a:t>  Measures </a:t>
                      </a:r>
                      <a:r>
                        <a:rPr lang="en-US" sz="1800" b="1" i="0" u="none" strike="noStrike" cap="none" dirty="0">
                          <a:solidFill>
                            <a:srgbClr val="0070C0"/>
                          </a:solidFill>
                          <a:latin typeface="Candara" panose="020E0502030303020204" pitchFamily="34" charset="0"/>
                          <a:ea typeface="Arial"/>
                          <a:cs typeface="Arial"/>
                          <a:sym typeface="Arial"/>
                        </a:rPr>
                        <a:t>performance</a:t>
                      </a:r>
                      <a:r>
                        <a:rPr lang="en-US" sz="1800" b="0" i="0" u="none" strike="noStrike" cap="none" dirty="0">
                          <a:solidFill>
                            <a:srgbClr val="0070C0"/>
                          </a:solidFill>
                          <a:latin typeface="Candara" panose="020E0502030303020204" pitchFamily="34" charset="0"/>
                          <a:ea typeface="Arial"/>
                          <a:cs typeface="Arial"/>
                          <a:sym typeface="Arial"/>
                        </a:rPr>
                        <a:t> of </a:t>
                      </a:r>
                      <a:r>
                        <a:rPr lang="en-US" sz="1800" b="1" i="0" u="none" strike="noStrike" cap="none" dirty="0">
                          <a:solidFill>
                            <a:srgbClr val="0070C0"/>
                          </a:solidFill>
                          <a:latin typeface="Candara" panose="020E0502030303020204" pitchFamily="34" charset="0"/>
                          <a:ea typeface="Arial"/>
                          <a:cs typeface="Arial"/>
                          <a:sym typeface="Arial"/>
                        </a:rPr>
                        <a:t>gateways</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19100">
                <a:tc>
                  <a:txBody>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dirty="0">
                          <a:solidFill>
                            <a:srgbClr val="CC6600"/>
                          </a:solidFill>
                          <a:latin typeface="Candara" panose="020E0502030303020204" pitchFamily="34" charset="0"/>
                          <a:ea typeface="Arial"/>
                          <a:cs typeface="Arial"/>
                          <a:sym typeface="Arial"/>
                        </a:rPr>
                        <a:t>ethereal, wireshark</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Candara" panose="020E0502030303020204" pitchFamily="34" charset="0"/>
                          <a:ea typeface="Arial"/>
                          <a:cs typeface="Arial"/>
                          <a:sym typeface="Arial"/>
                        </a:rPr>
                        <a:t>Linux / Windows</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smtClean="0">
                          <a:solidFill>
                            <a:srgbClr val="0070C0"/>
                          </a:solidFill>
                          <a:latin typeface="Candara" panose="020E0502030303020204" pitchFamily="34" charset="0"/>
                          <a:ea typeface="Arial"/>
                          <a:cs typeface="Arial"/>
                          <a:sym typeface="Arial"/>
                        </a:rPr>
                        <a:t>  Graphical </a:t>
                      </a:r>
                      <a:r>
                        <a:rPr lang="en-US" sz="1800" b="1" i="0" u="none" strike="noStrike" cap="none" dirty="0">
                          <a:solidFill>
                            <a:srgbClr val="0070C0"/>
                          </a:solidFill>
                          <a:latin typeface="Candara" panose="020E0502030303020204" pitchFamily="34" charset="0"/>
                          <a:ea typeface="Arial"/>
                          <a:cs typeface="Arial"/>
                          <a:sym typeface="Arial"/>
                        </a:rPr>
                        <a:t>tool </a:t>
                      </a:r>
                      <a:r>
                        <a:rPr lang="en-US" sz="1800" b="0" i="0" u="none" strike="noStrike" cap="none" dirty="0">
                          <a:solidFill>
                            <a:srgbClr val="0070C0"/>
                          </a:solidFill>
                          <a:latin typeface="Candara" panose="020E0502030303020204" pitchFamily="34" charset="0"/>
                          <a:ea typeface="Arial"/>
                          <a:cs typeface="Arial"/>
                          <a:sym typeface="Arial"/>
                        </a:rPr>
                        <a:t>to capture, inspect , and to </a:t>
                      </a:r>
                      <a:r>
                        <a:rPr lang="en-US" sz="1800" b="1" i="0" u="none" strike="noStrike" cap="none" dirty="0">
                          <a:solidFill>
                            <a:srgbClr val="0070C0"/>
                          </a:solidFill>
                          <a:latin typeface="Candara" panose="020E0502030303020204" pitchFamily="34" charset="0"/>
                          <a:ea typeface="Arial"/>
                          <a:cs typeface="Arial"/>
                          <a:sym typeface="Arial"/>
                        </a:rPr>
                        <a:t>save Ethernet packets</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cxnSp>
        <p:nvCxnSpPr>
          <p:cNvPr id="194" name="Shape 194"/>
          <p:cNvCxnSpPr/>
          <p:nvPr/>
        </p:nvCxnSpPr>
        <p:spPr>
          <a:xfrm>
            <a:off x="139700" y="330200"/>
            <a:ext cx="5638800" cy="0"/>
          </a:xfrm>
          <a:prstGeom prst="straightConnector1">
            <a:avLst/>
          </a:prstGeom>
          <a:noFill/>
          <a:ln w="12700" cap="rnd" cmpd="sng">
            <a:solidFill>
              <a:schemeClr val="dk1"/>
            </a:solidFill>
            <a:prstDash val="solid"/>
            <a:miter/>
            <a:headEnd type="none" w="med" len="med"/>
            <a:tailEnd type="none" w="med" len="med"/>
          </a:ln>
        </p:spPr>
      </p:cxnSp>
      <p:sp>
        <p:nvSpPr>
          <p:cNvPr id="195" name="Shape 195"/>
          <p:cNvSpPr txBox="1"/>
          <p:nvPr/>
        </p:nvSpPr>
        <p:spPr>
          <a:xfrm>
            <a:off x="139701" y="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196" name="Shape 196"/>
          <p:cNvSpPr txBox="1"/>
          <p:nvPr/>
        </p:nvSpPr>
        <p:spPr>
          <a:xfrm>
            <a:off x="1282701" y="973138"/>
            <a:ext cx="3752849" cy="304799"/>
          </a:xfrm>
          <a:prstGeom prst="rect">
            <a:avLst/>
          </a:prstGeom>
          <a:noFill/>
          <a:ln>
            <a:noFill/>
          </a:ln>
        </p:spPr>
        <p:txBody>
          <a:bodyPr lIns="91425" tIns="45700" rIns="91425" bIns="45700" anchor="ctr" anchorCtr="0">
            <a:noAutofit/>
          </a:bodyPr>
          <a:lstStyle/>
          <a:p>
            <a:pPr algn="ctr">
              <a:buClr>
                <a:schemeClr val="dk1"/>
              </a:buClr>
              <a:buSzPct val="25000"/>
            </a:pPr>
            <a:r>
              <a:rPr lang="en-US" b="1" dirty="0">
                <a:solidFill>
                  <a:schemeClr val="dk1"/>
                </a:solidFill>
                <a:latin typeface="Candara" panose="020E0502030303020204" pitchFamily="34" charset="0"/>
              </a:rPr>
              <a:t>Table 9.2  Traffic-Monitoring Tools</a:t>
            </a:r>
          </a:p>
        </p:txBody>
      </p:sp>
      <p:sp>
        <p:nvSpPr>
          <p:cNvPr id="197" name="Shape 197"/>
          <p:cNvSpPr txBox="1">
            <a:spLocks noGrp="1"/>
          </p:cNvSpPr>
          <p:nvPr>
            <p:ph type="title"/>
          </p:nvPr>
        </p:nvSpPr>
        <p:spPr>
          <a:xfrm>
            <a:off x="2641601" y="311151"/>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0070C0"/>
                </a:solidFill>
              </a:rPr>
              <a:t>Traffic Monitoring Tools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Shape 203"/>
          <p:cNvSpPr txBox="1"/>
          <p:nvPr/>
        </p:nvSpPr>
        <p:spPr>
          <a:xfrm>
            <a:off x="7543801" y="8458201"/>
            <a:ext cx="1428749" cy="538161"/>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ea typeface="Times New Roman"/>
                <a:cs typeface="Times New Roman"/>
                <a:sym typeface="Times New Roman"/>
              </a:rPr>
              <a:t>*</a:t>
            </a:r>
          </a:p>
        </p:txBody>
      </p:sp>
      <p:cxnSp>
        <p:nvCxnSpPr>
          <p:cNvPr id="204" name="Shape 204"/>
          <p:cNvCxnSpPr/>
          <p:nvPr/>
        </p:nvCxnSpPr>
        <p:spPr>
          <a:xfrm>
            <a:off x="3276600" y="4648200"/>
            <a:ext cx="5638800" cy="0"/>
          </a:xfrm>
          <a:prstGeom prst="straightConnector1">
            <a:avLst/>
          </a:prstGeom>
          <a:noFill/>
          <a:ln w="12700" cap="rnd" cmpd="sng">
            <a:solidFill>
              <a:schemeClr val="dk1"/>
            </a:solidFill>
            <a:prstDash val="solid"/>
            <a:miter/>
            <a:headEnd type="none" w="med" len="med"/>
            <a:tailEnd type="none" w="med" len="med"/>
          </a:ln>
        </p:spPr>
      </p:cxnSp>
      <p:sp>
        <p:nvSpPr>
          <p:cNvPr id="205" name="Shape 205"/>
          <p:cNvSpPr txBox="1"/>
          <p:nvPr/>
        </p:nvSpPr>
        <p:spPr>
          <a:xfrm>
            <a:off x="8305800" y="8342311"/>
            <a:ext cx="762000" cy="274636"/>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pic>
        <p:nvPicPr>
          <p:cNvPr id="206" name="Shape 206"/>
          <p:cNvPicPr preferRelativeResize="0"/>
          <p:nvPr/>
        </p:nvPicPr>
        <p:blipFill rotWithShape="1">
          <a:blip r:embed="rId3">
            <a:alphaModFix/>
          </a:blip>
          <a:srcRect/>
          <a:stretch/>
        </p:blipFill>
        <p:spPr>
          <a:xfrm>
            <a:off x="3200400" y="5562600"/>
            <a:ext cx="6781800" cy="2646362"/>
          </a:xfrm>
          <a:prstGeom prst="rect">
            <a:avLst/>
          </a:prstGeom>
          <a:noFill/>
          <a:ln>
            <a:noFill/>
          </a:ln>
        </p:spPr>
      </p:pic>
      <p:sp>
        <p:nvSpPr>
          <p:cNvPr id="207" name="Shape 207"/>
          <p:cNvSpPr txBox="1"/>
          <p:nvPr/>
        </p:nvSpPr>
        <p:spPr>
          <a:xfrm>
            <a:off x="3276601" y="1219201"/>
            <a:ext cx="5481637" cy="1882775"/>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Command: </a:t>
            </a:r>
            <a:r>
              <a:rPr lang="en-US" sz="2000" b="1" dirty="0">
                <a:solidFill>
                  <a:srgbClr val="CC6600"/>
                </a:solidFill>
                <a:latin typeface="Candara" panose="020E0502030303020204" pitchFamily="34" charset="0"/>
              </a:rPr>
              <a:t>ping</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Many options available</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Implementation varies from system to system</a:t>
            </a:r>
          </a:p>
          <a:p>
            <a:endParaRPr sz="2000" dirty="0">
              <a:solidFill>
                <a:schemeClr val="dk1"/>
              </a:solidFill>
              <a:latin typeface="Candara" panose="020E0502030303020204" pitchFamily="34" charset="0"/>
            </a:endParaRPr>
          </a:p>
        </p:txBody>
      </p:sp>
      <p:sp>
        <p:nvSpPr>
          <p:cNvPr id="208" name="Shape 208"/>
          <p:cNvSpPr txBox="1"/>
          <p:nvPr/>
        </p:nvSpPr>
        <p:spPr>
          <a:xfrm>
            <a:off x="2667000" y="46482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09" name="Shape 209"/>
          <p:cNvSpPr txBox="1"/>
          <p:nvPr/>
        </p:nvSpPr>
        <p:spPr>
          <a:xfrm>
            <a:off x="3108325" y="5141912"/>
            <a:ext cx="1243012"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Example:</a:t>
            </a:r>
          </a:p>
        </p:txBody>
      </p:sp>
      <p:cxnSp>
        <p:nvCxnSpPr>
          <p:cNvPr id="210" name="Shape 210"/>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211" name="Shape 211"/>
          <p:cNvSpPr txBox="1"/>
          <p:nvPr/>
        </p:nvSpPr>
        <p:spPr>
          <a:xfrm>
            <a:off x="4414837" y="8458201"/>
            <a:ext cx="3462337" cy="461961"/>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and T. A. </a:t>
            </a:r>
            <a:r>
              <a:rPr lang="en-US" sz="1200" dirty="0" err="1">
                <a:solidFill>
                  <a:schemeClr val="dk1"/>
                </a:solidFill>
                <a:latin typeface="Candara" panose="020E0502030303020204" pitchFamily="34" charset="0"/>
              </a:rPr>
              <a:t>Gonsalves</a:t>
            </a:r>
            <a:r>
              <a:rPr lang="en-US" sz="1200" dirty="0">
                <a:solidFill>
                  <a:schemeClr val="dk1"/>
                </a:solidFill>
                <a:latin typeface="Candara" panose="020E0502030303020204" pitchFamily="34" charset="0"/>
              </a:rPr>
              <a:t> 2010</a:t>
            </a:r>
          </a:p>
        </p:txBody>
      </p:sp>
      <p:cxnSp>
        <p:nvCxnSpPr>
          <p:cNvPr id="212" name="Shape 212"/>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213" name="Shape 213"/>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214" name="Shape 214"/>
          <p:cNvSpPr txBox="1">
            <a:spLocks noGrp="1"/>
          </p:cNvSpPr>
          <p:nvPr>
            <p:ph type="title"/>
          </p:nvPr>
        </p:nvSpPr>
        <p:spPr>
          <a:xfrm>
            <a:off x="3276601" y="609601"/>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chemeClr val="dk1"/>
                </a:solidFill>
              </a:rPr>
              <a:t>Packet Loss Measurement</a:t>
            </a:r>
          </a:p>
        </p:txBody>
      </p:sp>
      <p:sp>
        <p:nvSpPr>
          <p:cNvPr id="3" name="TextBox 2"/>
          <p:cNvSpPr txBox="1"/>
          <p:nvPr/>
        </p:nvSpPr>
        <p:spPr>
          <a:xfrm>
            <a:off x="330200" y="3327400"/>
            <a:ext cx="10918374" cy="369332"/>
          </a:xfrm>
          <a:prstGeom prst="rect">
            <a:avLst/>
          </a:prstGeom>
          <a:noFill/>
        </p:spPr>
        <p:txBody>
          <a:bodyPr wrap="none" rtlCol="1">
            <a:spAutoFit/>
          </a:bodyPr>
          <a:lstStyle/>
          <a:p>
            <a:r>
              <a:rPr lang="en-US" sz="1800" dirty="0">
                <a:latin typeface="Candara" panose="020E0502030303020204" pitchFamily="34" charset="0"/>
              </a:rPr>
              <a:t>measuring how many of </a:t>
            </a:r>
            <a:r>
              <a:rPr lang="en-US" sz="1800" dirty="0" smtClean="0">
                <a:latin typeface="Candara" panose="020E0502030303020204" pitchFamily="34" charset="0"/>
              </a:rPr>
              <a:t>those were </a:t>
            </a:r>
            <a:r>
              <a:rPr lang="en-US" sz="1800" dirty="0">
                <a:latin typeface="Candara" panose="020E0502030303020204" pitchFamily="34" charset="0"/>
              </a:rPr>
              <a:t>successfully </a:t>
            </a:r>
            <a:r>
              <a:rPr lang="en-US" sz="1800" dirty="0" smtClean="0">
                <a:latin typeface="Candara" panose="020E0502030303020204" pitchFamily="34" charset="0"/>
              </a:rPr>
              <a:t>received back</a:t>
            </a:r>
            <a:r>
              <a:rPr lang="en-US" sz="1800" dirty="0">
                <a:latin typeface="Candara" panose="020E0502030303020204" pitchFamily="34" charset="0"/>
              </a:rPr>
              <a:t>, we can calculate the percentage </a:t>
            </a:r>
            <a:r>
              <a:rPr lang="en-US" sz="1800" dirty="0" smtClean="0">
                <a:latin typeface="Candara" panose="020E0502030303020204" pitchFamily="34" charset="0"/>
              </a:rPr>
              <a:t>of packet </a:t>
            </a:r>
            <a:r>
              <a:rPr lang="en-US" sz="1800" dirty="0">
                <a:latin typeface="Candara" panose="020E0502030303020204" pitchFamily="34" charset="0"/>
              </a:rPr>
              <a:t>loss.</a:t>
            </a:r>
            <a:endParaRPr lang="ar-SA" sz="18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cxnSp>
        <p:nvCxnSpPr>
          <p:cNvPr id="221" name="Shape 221"/>
          <p:cNvCxnSpPr/>
          <p:nvPr/>
        </p:nvCxnSpPr>
        <p:spPr>
          <a:xfrm>
            <a:off x="3276600" y="4813300"/>
            <a:ext cx="5638800" cy="0"/>
          </a:xfrm>
          <a:prstGeom prst="straightConnector1">
            <a:avLst/>
          </a:prstGeom>
          <a:noFill/>
          <a:ln w="12700" cap="rnd" cmpd="sng">
            <a:solidFill>
              <a:schemeClr val="dk1"/>
            </a:solidFill>
            <a:prstDash val="solid"/>
            <a:miter/>
            <a:headEnd type="none" w="med" len="med"/>
            <a:tailEnd type="none" w="med" len="med"/>
          </a:ln>
        </p:spPr>
      </p:cxnSp>
      <p:sp>
        <p:nvSpPr>
          <p:cNvPr id="222" name="Shape 222"/>
          <p:cNvSpPr txBox="1"/>
          <p:nvPr/>
        </p:nvSpPr>
        <p:spPr>
          <a:xfrm>
            <a:off x="2667000" y="4813301"/>
            <a:ext cx="1524000" cy="481011"/>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223" name="Shape 223"/>
          <p:cNvPicPr preferRelativeResize="0"/>
          <p:nvPr/>
        </p:nvPicPr>
        <p:blipFill rotWithShape="1">
          <a:blip r:embed="rId3">
            <a:alphaModFix/>
          </a:blip>
          <a:srcRect/>
          <a:stretch/>
        </p:blipFill>
        <p:spPr>
          <a:xfrm>
            <a:off x="2982912" y="1219200"/>
            <a:ext cx="5810250" cy="522286"/>
          </a:xfrm>
          <a:prstGeom prst="rect">
            <a:avLst/>
          </a:prstGeom>
          <a:noFill/>
          <a:ln>
            <a:noFill/>
          </a:ln>
        </p:spPr>
      </p:pic>
      <p:sp>
        <p:nvSpPr>
          <p:cNvPr id="224" name="Shape 224"/>
          <p:cNvSpPr txBox="1"/>
          <p:nvPr/>
        </p:nvSpPr>
        <p:spPr>
          <a:xfrm>
            <a:off x="3030536" y="2057400"/>
            <a:ext cx="8323263" cy="2227262"/>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Used to determine throughput of a link</a:t>
            </a:r>
          </a:p>
          <a:p>
            <a:pPr>
              <a:buClr>
                <a:schemeClr val="dk1"/>
              </a:buClr>
              <a:buSzPct val="100000"/>
              <a:buFont typeface="Arial"/>
              <a:buChar char="•"/>
            </a:pPr>
            <a:r>
              <a:rPr lang="en-US" sz="2000" dirty="0">
                <a:solidFill>
                  <a:schemeClr val="dk1"/>
                </a:solidFill>
                <a:latin typeface="Candara" panose="020E0502030303020204" pitchFamily="34" charset="0"/>
              </a:rPr>
              <a:t> Uses </a:t>
            </a:r>
            <a:r>
              <a:rPr lang="en-US" sz="2000" dirty="0">
                <a:solidFill>
                  <a:srgbClr val="00B0F0"/>
                </a:solidFill>
                <a:latin typeface="Candara" panose="020E0502030303020204" pitchFamily="34" charset="0"/>
              </a:rPr>
              <a:t>icmp_echo</a:t>
            </a:r>
            <a:r>
              <a:rPr lang="en-US" sz="2000" dirty="0">
                <a:solidFill>
                  <a:schemeClr val="dk1"/>
                </a:solidFill>
                <a:latin typeface="Candara" panose="020E0502030303020204" pitchFamily="34" charset="0"/>
              </a:rPr>
              <a:t> utility</a:t>
            </a:r>
          </a:p>
          <a:p>
            <a:pPr>
              <a:buClr>
                <a:schemeClr val="dk1"/>
              </a:buClr>
              <a:buSzPct val="100000"/>
              <a:buFont typeface="Arial"/>
              <a:buChar char="•"/>
            </a:pPr>
            <a:r>
              <a:rPr lang="en-US" sz="2000" dirty="0">
                <a:solidFill>
                  <a:schemeClr val="dk1"/>
                </a:solidFill>
                <a:latin typeface="Candara" panose="020E0502030303020204" pitchFamily="34" charset="0"/>
              </a:rPr>
              <a:t> Knowing packet size and delay, calculates bandwidth</a:t>
            </a:r>
          </a:p>
          <a:p>
            <a:pPr>
              <a:buClr>
                <a:schemeClr val="dk1"/>
              </a:buClr>
              <a:buSzPct val="100000"/>
              <a:buFont typeface="Arial"/>
              <a:buChar char="•"/>
            </a:pPr>
            <a:r>
              <a:rPr lang="en-US" sz="2000" dirty="0">
                <a:solidFill>
                  <a:schemeClr val="dk1"/>
                </a:solidFill>
                <a:latin typeface="Candara" panose="020E0502030303020204" pitchFamily="34" charset="0"/>
              </a:rPr>
              <a:t> bing L1 and L2 and the difference yields the </a:t>
            </a:r>
            <a:r>
              <a:rPr lang="en-US" sz="2000" dirty="0" smtClean="0">
                <a:solidFill>
                  <a:schemeClr val="dk1"/>
                </a:solidFill>
                <a:latin typeface="Candara" panose="020E0502030303020204" pitchFamily="34" charset="0"/>
              </a:rPr>
              <a:t>bandwidth</a:t>
            </a: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of </a:t>
            </a:r>
            <a:r>
              <a:rPr lang="en-US" sz="2000" dirty="0">
                <a:solidFill>
                  <a:schemeClr val="dk1"/>
                </a:solidFill>
                <a:latin typeface="Candara" panose="020E0502030303020204" pitchFamily="34" charset="0"/>
              </a:rPr>
              <a:t>link L1-L2</a:t>
            </a:r>
          </a:p>
          <a:p>
            <a:pPr>
              <a:buClr>
                <a:schemeClr val="dk1"/>
              </a:buClr>
              <a:buSzPct val="100000"/>
              <a:buFont typeface="Arial"/>
              <a:buChar char="•"/>
            </a:pPr>
            <a:r>
              <a:rPr lang="en-US" sz="2000" dirty="0">
                <a:solidFill>
                  <a:schemeClr val="dk1"/>
                </a:solidFill>
                <a:latin typeface="Candara" panose="020E0502030303020204" pitchFamily="34" charset="0"/>
              </a:rPr>
              <a:t> Bandwidth of link L1-L2 could be higher than </a:t>
            </a:r>
            <a:r>
              <a:rPr lang="en-US" sz="2000" dirty="0" smtClean="0">
                <a:solidFill>
                  <a:schemeClr val="dk1"/>
                </a:solidFill>
                <a:latin typeface="Candara" panose="020E0502030303020204" pitchFamily="34" charset="0"/>
              </a:rPr>
              <a:t>the  </a:t>
            </a:r>
            <a:r>
              <a:rPr lang="en-US" sz="2000" dirty="0">
                <a:solidFill>
                  <a:schemeClr val="dk1"/>
                </a:solidFill>
                <a:latin typeface="Candara" panose="020E0502030303020204" pitchFamily="34" charset="0"/>
              </a:rPr>
              <a:t>intermediate links.</a:t>
            </a:r>
          </a:p>
        </p:txBody>
      </p:sp>
      <p:cxnSp>
        <p:nvCxnSpPr>
          <p:cNvPr id="228" name="Shape 228"/>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229" name="Shape 229"/>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230" name="Shape 230"/>
          <p:cNvSpPr txBox="1">
            <a:spLocks noGrp="1"/>
          </p:cNvSpPr>
          <p:nvPr>
            <p:ph type="title"/>
          </p:nvPr>
        </p:nvSpPr>
        <p:spPr>
          <a:xfrm>
            <a:off x="3200401" y="609601"/>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CC6600"/>
                </a:solidFill>
              </a:rPr>
              <a:t>bing</a:t>
            </a:r>
          </a:p>
        </p:txBody>
      </p:sp>
      <p:sp>
        <p:nvSpPr>
          <p:cNvPr id="2" name="TextBox 1"/>
          <p:cNvSpPr txBox="1"/>
          <p:nvPr/>
        </p:nvSpPr>
        <p:spPr>
          <a:xfrm>
            <a:off x="355600" y="5842000"/>
            <a:ext cx="11226800" cy="707886"/>
          </a:xfrm>
          <a:prstGeom prst="rect">
            <a:avLst/>
          </a:prstGeom>
          <a:noFill/>
        </p:spPr>
        <p:txBody>
          <a:bodyPr wrap="square" rtlCol="1">
            <a:spAutoFit/>
          </a:bodyPr>
          <a:lstStyle/>
          <a:p>
            <a:r>
              <a:rPr lang="en-US" sz="2000" b="1" dirty="0">
                <a:solidFill>
                  <a:srgbClr val="CC6600"/>
                </a:solidFill>
                <a:latin typeface="Candara" panose="020E0502030303020204" pitchFamily="34" charset="0"/>
              </a:rPr>
              <a:t>bing</a:t>
            </a:r>
            <a:r>
              <a:rPr lang="en-US" sz="2000" dirty="0">
                <a:latin typeface="Candara" panose="020E0502030303020204" pitchFamily="34" charset="0"/>
              </a:rPr>
              <a:t> (</a:t>
            </a:r>
            <a:r>
              <a:rPr lang="en-US" sz="2000" b="1" dirty="0">
                <a:latin typeface="Candara" panose="020E0502030303020204" pitchFamily="34" charset="0"/>
              </a:rPr>
              <a:t>point-to-point bandwidth ping</a:t>
            </a:r>
            <a:r>
              <a:rPr lang="en-US" sz="2000" dirty="0">
                <a:latin typeface="Candara" panose="020E0502030303020204" pitchFamily="34" charset="0"/>
              </a:rPr>
              <a:t>). The </a:t>
            </a:r>
            <a:r>
              <a:rPr lang="en-US" sz="2000" dirty="0" smtClean="0">
                <a:latin typeface="Candara" panose="020E0502030303020204" pitchFamily="34" charset="0"/>
              </a:rPr>
              <a:t>bing utility </a:t>
            </a:r>
            <a:r>
              <a:rPr lang="en-US" sz="2000" dirty="0">
                <a:latin typeface="Candara" panose="020E0502030303020204" pitchFamily="34" charset="0"/>
              </a:rPr>
              <a:t>determines the raw throughput </a:t>
            </a:r>
            <a:r>
              <a:rPr lang="en-US" sz="2000" dirty="0" smtClean="0">
                <a:latin typeface="Candara" panose="020E0502030303020204" pitchFamily="34" charset="0"/>
              </a:rPr>
              <a:t>of a </a:t>
            </a:r>
            <a:r>
              <a:rPr lang="en-US" sz="2000" dirty="0">
                <a:latin typeface="Candara" panose="020E0502030303020204" pitchFamily="34" charset="0"/>
              </a:rPr>
              <a:t>link by calculating the difference </a:t>
            </a:r>
            <a:r>
              <a:rPr lang="en-US" sz="2000" dirty="0" smtClean="0">
                <a:latin typeface="Candara" panose="020E0502030303020204" pitchFamily="34" charset="0"/>
              </a:rPr>
              <a:t>in round-trip </a:t>
            </a:r>
            <a:r>
              <a:rPr lang="en-US" sz="2000" dirty="0">
                <a:latin typeface="Candara" panose="020E0502030303020204" pitchFamily="34" charset="0"/>
              </a:rPr>
              <a:t>times for </a:t>
            </a:r>
            <a:r>
              <a:rPr lang="en-US" sz="2000" dirty="0" smtClean="0">
                <a:latin typeface="Candara" panose="020E0502030303020204" pitchFamily="34" charset="0"/>
              </a:rPr>
              <a:t>different </a:t>
            </a:r>
            <a:r>
              <a:rPr lang="en-US" sz="2000" dirty="0">
                <a:latin typeface="Candara" panose="020E0502030303020204" pitchFamily="34" charset="0"/>
              </a:rPr>
              <a:t>packet sizes from each end </a:t>
            </a:r>
            <a:r>
              <a:rPr lang="en-US" sz="2000" dirty="0" smtClean="0">
                <a:latin typeface="Candara" panose="020E0502030303020204" pitchFamily="34" charset="0"/>
              </a:rPr>
              <a:t>of the </a:t>
            </a:r>
            <a:r>
              <a:rPr lang="en-US" sz="2000" dirty="0">
                <a:latin typeface="Candara" panose="020E0502030303020204" pitchFamily="34" charset="0"/>
              </a:rPr>
              <a:t>link.</a:t>
            </a:r>
            <a:endParaRPr lang="ar-SA" sz="20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Shape 252"/>
          <p:cNvSpPr txBox="1"/>
          <p:nvPr/>
        </p:nvSpPr>
        <p:spPr>
          <a:xfrm>
            <a:off x="4584701" y="8331201"/>
            <a:ext cx="1428749" cy="538161"/>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ea typeface="Times New Roman"/>
                <a:cs typeface="Times New Roman"/>
                <a:sym typeface="Times New Roman"/>
              </a:rPr>
              <a:t>*</a:t>
            </a:r>
          </a:p>
        </p:txBody>
      </p:sp>
      <p:cxnSp>
        <p:nvCxnSpPr>
          <p:cNvPr id="253" name="Shape 253"/>
          <p:cNvCxnSpPr/>
          <p:nvPr/>
        </p:nvCxnSpPr>
        <p:spPr>
          <a:xfrm>
            <a:off x="317500" y="3243262"/>
            <a:ext cx="5638800" cy="0"/>
          </a:xfrm>
          <a:prstGeom prst="straightConnector1">
            <a:avLst/>
          </a:prstGeom>
          <a:noFill/>
          <a:ln w="12700" cap="rnd" cmpd="sng">
            <a:solidFill>
              <a:schemeClr val="dk1"/>
            </a:solidFill>
            <a:prstDash val="solid"/>
            <a:miter/>
            <a:headEnd type="none" w="med" len="med"/>
            <a:tailEnd type="none" w="med" len="med"/>
          </a:ln>
        </p:spPr>
      </p:cxnSp>
      <p:sp>
        <p:nvSpPr>
          <p:cNvPr id="254" name="Shape 254"/>
          <p:cNvSpPr txBox="1"/>
          <p:nvPr/>
        </p:nvSpPr>
        <p:spPr>
          <a:xfrm>
            <a:off x="-292100" y="3243263"/>
            <a:ext cx="1524000" cy="479425"/>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55" name="Shape 255"/>
          <p:cNvSpPr txBox="1"/>
          <p:nvPr/>
        </p:nvSpPr>
        <p:spPr>
          <a:xfrm>
            <a:off x="393700" y="915988"/>
            <a:ext cx="5546724" cy="2225675"/>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rgbClr val="0070C0"/>
                </a:solidFill>
                <a:latin typeface="Candara" panose="020E0502030303020204" pitchFamily="34" charset="0"/>
              </a:rPr>
              <a:t> </a:t>
            </a:r>
            <a:r>
              <a:rPr lang="en-US" sz="2000" b="1" dirty="0">
                <a:solidFill>
                  <a:srgbClr val="0070C0"/>
                </a:solidFill>
                <a:latin typeface="Candara" panose="020E0502030303020204" pitchFamily="34" charset="0"/>
              </a:rPr>
              <a:t>Puts a network interface in promiscuous mode</a:t>
            </a:r>
          </a:p>
          <a:p>
            <a:pPr>
              <a:buClr>
                <a:schemeClr val="dk1"/>
              </a:buClr>
              <a:buSzPct val="100000"/>
              <a:buFont typeface="Arial"/>
              <a:buChar char="•"/>
            </a:pPr>
            <a:r>
              <a:rPr lang="en-US" sz="2000" dirty="0">
                <a:solidFill>
                  <a:schemeClr val="dk1"/>
                </a:solidFill>
                <a:latin typeface="Candara" panose="020E0502030303020204" pitchFamily="34" charset="0"/>
              </a:rPr>
              <a:t> Logs data on</a:t>
            </a:r>
          </a:p>
          <a:p>
            <a:pPr marL="457200" lvl="1">
              <a:buClr>
                <a:schemeClr val="dk1"/>
              </a:buClr>
              <a:buSzPct val="100000"/>
              <a:buFont typeface="Arial"/>
              <a:buChar char="•"/>
            </a:pPr>
            <a:r>
              <a:rPr lang="en-US" sz="2000" dirty="0">
                <a:solidFill>
                  <a:schemeClr val="dk1"/>
                </a:solidFill>
                <a:latin typeface="Candara" panose="020E0502030303020204" pitchFamily="34" charset="0"/>
              </a:rPr>
              <a:t> Protocol type</a:t>
            </a:r>
          </a:p>
          <a:p>
            <a:pPr marL="457200" lvl="1">
              <a:buClr>
                <a:schemeClr val="dk1"/>
              </a:buClr>
              <a:buSzPct val="100000"/>
              <a:buFont typeface="Arial"/>
              <a:buChar char="•"/>
            </a:pPr>
            <a:r>
              <a:rPr lang="en-US" sz="2000" dirty="0">
                <a:solidFill>
                  <a:schemeClr val="dk1"/>
                </a:solidFill>
                <a:latin typeface="Candara" panose="020E0502030303020204" pitchFamily="34" charset="0"/>
              </a:rPr>
              <a:t> Length</a:t>
            </a:r>
          </a:p>
          <a:p>
            <a:pPr marL="457200" lvl="1">
              <a:buClr>
                <a:schemeClr val="dk1"/>
              </a:buClr>
              <a:buSzPct val="100000"/>
              <a:buFont typeface="Arial"/>
              <a:buChar char="•"/>
            </a:pPr>
            <a:r>
              <a:rPr lang="en-US" sz="2000" dirty="0">
                <a:solidFill>
                  <a:schemeClr val="dk1"/>
                </a:solidFill>
                <a:latin typeface="Candara" panose="020E0502030303020204" pitchFamily="34" charset="0"/>
              </a:rPr>
              <a:t> Source address</a:t>
            </a:r>
          </a:p>
          <a:p>
            <a:pPr marL="457200" lvl="1">
              <a:buClr>
                <a:schemeClr val="dk1"/>
              </a:buClr>
              <a:buSzPct val="100000"/>
              <a:buFont typeface="Arial"/>
              <a:buChar char="•"/>
            </a:pPr>
            <a:r>
              <a:rPr lang="en-US" sz="2000" dirty="0">
                <a:solidFill>
                  <a:schemeClr val="dk1"/>
                </a:solidFill>
                <a:latin typeface="Candara" panose="020E0502030303020204" pitchFamily="34" charset="0"/>
              </a:rPr>
              <a:t> Destination address</a:t>
            </a:r>
          </a:p>
          <a:p>
            <a:pPr marL="457200" lvl="1">
              <a:buClr>
                <a:schemeClr val="dk1"/>
              </a:buClr>
              <a:buSzPct val="100000"/>
              <a:buFont typeface="Arial"/>
              <a:buChar char="•"/>
            </a:pPr>
            <a:r>
              <a:rPr lang="en-US" sz="2000" dirty="0">
                <a:solidFill>
                  <a:schemeClr val="dk1"/>
                </a:solidFill>
                <a:latin typeface="Candara" panose="020E0502030303020204" pitchFamily="34" charset="0"/>
              </a:rPr>
              <a:t> Reading of user data limited to </a:t>
            </a:r>
            <a:r>
              <a:rPr lang="en-US" sz="2000" dirty="0" smtClean="0">
                <a:solidFill>
                  <a:schemeClr val="dk1"/>
                </a:solidFill>
                <a:latin typeface="Candara" panose="020E0502030303020204" pitchFamily="34" charset="0"/>
              </a:rPr>
              <a:t>super user</a:t>
            </a:r>
            <a:endParaRPr lang="en-US" sz="2000" dirty="0">
              <a:solidFill>
                <a:schemeClr val="dk1"/>
              </a:solidFill>
              <a:latin typeface="Candara" panose="020E0502030303020204" pitchFamily="34" charset="0"/>
            </a:endParaRPr>
          </a:p>
        </p:txBody>
      </p:sp>
      <p:pic>
        <p:nvPicPr>
          <p:cNvPr id="256" name="Shape 256"/>
          <p:cNvPicPr preferRelativeResize="0"/>
          <p:nvPr/>
        </p:nvPicPr>
        <p:blipFill rotWithShape="1">
          <a:blip r:embed="rId3">
            <a:alphaModFix/>
          </a:blip>
          <a:srcRect/>
          <a:stretch/>
        </p:blipFill>
        <p:spPr>
          <a:xfrm>
            <a:off x="317500" y="4368801"/>
            <a:ext cx="5776912" cy="3689349"/>
          </a:xfrm>
          <a:prstGeom prst="rect">
            <a:avLst/>
          </a:prstGeom>
          <a:noFill/>
          <a:ln>
            <a:noFill/>
          </a:ln>
        </p:spPr>
      </p:pic>
      <p:sp>
        <p:nvSpPr>
          <p:cNvPr id="257" name="Shape 257"/>
          <p:cNvSpPr txBox="1"/>
          <p:nvPr/>
        </p:nvSpPr>
        <p:spPr>
          <a:xfrm>
            <a:off x="165101" y="3683000"/>
            <a:ext cx="5329237" cy="703262"/>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Example:  Options: -d for device interface and</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-c for counts </a:t>
            </a:r>
          </a:p>
        </p:txBody>
      </p:sp>
      <p:sp>
        <p:nvSpPr>
          <p:cNvPr id="258" name="Shape 258"/>
          <p:cNvSpPr txBox="1"/>
          <p:nvPr/>
        </p:nvSpPr>
        <p:spPr>
          <a:xfrm>
            <a:off x="5346700" y="8215312"/>
            <a:ext cx="762000" cy="336549"/>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cxnSp>
        <p:nvCxnSpPr>
          <p:cNvPr id="259" name="Shape 259"/>
          <p:cNvCxnSpPr/>
          <p:nvPr/>
        </p:nvCxnSpPr>
        <p:spPr>
          <a:xfrm>
            <a:off x="317500" y="8255000"/>
            <a:ext cx="5638800" cy="0"/>
          </a:xfrm>
          <a:prstGeom prst="straightConnector1">
            <a:avLst/>
          </a:prstGeom>
          <a:noFill/>
          <a:ln w="12700" cap="rnd" cmpd="sng">
            <a:solidFill>
              <a:schemeClr val="dk1"/>
            </a:solidFill>
            <a:prstDash val="solid"/>
            <a:miter/>
            <a:headEnd type="none" w="med" len="med"/>
            <a:tailEnd type="none" w="med" len="med"/>
          </a:ln>
        </p:spPr>
      </p:cxnSp>
      <p:sp>
        <p:nvSpPr>
          <p:cNvPr id="260" name="Shape 260"/>
          <p:cNvSpPr txBox="1"/>
          <p:nvPr/>
        </p:nvSpPr>
        <p:spPr>
          <a:xfrm>
            <a:off x="1455737" y="8331201"/>
            <a:ext cx="3462337" cy="461961"/>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and T. A. </a:t>
            </a:r>
            <a:r>
              <a:rPr lang="en-US" sz="1200" dirty="0" err="1">
                <a:solidFill>
                  <a:schemeClr val="dk1"/>
                </a:solidFill>
                <a:latin typeface="Candara" panose="020E0502030303020204" pitchFamily="34" charset="0"/>
              </a:rPr>
              <a:t>Gonsalves</a:t>
            </a:r>
            <a:r>
              <a:rPr lang="en-US" sz="1200" dirty="0">
                <a:solidFill>
                  <a:schemeClr val="dk1"/>
                </a:solidFill>
                <a:latin typeface="Candara" panose="020E0502030303020204" pitchFamily="34" charset="0"/>
              </a:rPr>
              <a:t> 2010</a:t>
            </a:r>
          </a:p>
        </p:txBody>
      </p:sp>
      <p:cxnSp>
        <p:nvCxnSpPr>
          <p:cNvPr id="261" name="Shape 261"/>
          <p:cNvCxnSpPr/>
          <p:nvPr/>
        </p:nvCxnSpPr>
        <p:spPr>
          <a:xfrm>
            <a:off x="241300" y="450850"/>
            <a:ext cx="5638800" cy="0"/>
          </a:xfrm>
          <a:prstGeom prst="straightConnector1">
            <a:avLst/>
          </a:prstGeom>
          <a:noFill/>
          <a:ln w="12700" cap="rnd" cmpd="sng">
            <a:solidFill>
              <a:schemeClr val="dk1"/>
            </a:solidFill>
            <a:prstDash val="solid"/>
            <a:miter/>
            <a:headEnd type="none" w="med" len="med"/>
            <a:tailEnd type="none" w="med" len="med"/>
          </a:ln>
        </p:spPr>
      </p:cxnSp>
      <p:sp>
        <p:nvSpPr>
          <p:cNvPr id="262" name="Shape 262"/>
          <p:cNvSpPr txBox="1"/>
          <p:nvPr/>
        </p:nvSpPr>
        <p:spPr>
          <a:xfrm>
            <a:off x="241301" y="120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263" name="Shape 263"/>
          <p:cNvSpPr txBox="1">
            <a:spLocks noGrp="1"/>
          </p:cNvSpPr>
          <p:nvPr>
            <p:ph type="title"/>
          </p:nvPr>
        </p:nvSpPr>
        <p:spPr>
          <a:xfrm>
            <a:off x="241301" y="482600"/>
            <a:ext cx="5829299" cy="457200"/>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CC6600"/>
                </a:solidFill>
              </a:rPr>
              <a:t>snoop</a:t>
            </a:r>
          </a:p>
        </p:txBody>
      </p:sp>
      <p:sp>
        <p:nvSpPr>
          <p:cNvPr id="2" name="TextBox 1"/>
          <p:cNvSpPr txBox="1"/>
          <p:nvPr/>
        </p:nvSpPr>
        <p:spPr>
          <a:xfrm>
            <a:off x="7302500" y="1016000"/>
            <a:ext cx="4775200" cy="2677656"/>
          </a:xfrm>
          <a:prstGeom prst="rect">
            <a:avLst/>
          </a:prstGeom>
          <a:noFill/>
        </p:spPr>
        <p:txBody>
          <a:bodyPr wrap="square" rtlCol="1">
            <a:spAutoFit/>
          </a:bodyPr>
          <a:lstStyle/>
          <a:p>
            <a:r>
              <a:rPr lang="en-US" sz="2400" b="1" dirty="0">
                <a:latin typeface="Candara" panose="020E0502030303020204" pitchFamily="34" charset="0"/>
              </a:rPr>
              <a:t>Promiscuous mode</a:t>
            </a:r>
            <a:r>
              <a:rPr lang="en-US" sz="2400" dirty="0">
                <a:latin typeface="Candara" panose="020E0502030303020204" pitchFamily="34" charset="0"/>
              </a:rPr>
              <a:t> is a security policy which can be </a:t>
            </a:r>
            <a:r>
              <a:rPr lang="en-US" sz="2400" b="1" dirty="0">
                <a:latin typeface="Candara" panose="020E0502030303020204" pitchFamily="34" charset="0"/>
              </a:rPr>
              <a:t>defined</a:t>
            </a:r>
            <a:r>
              <a:rPr lang="en-US" sz="2400" dirty="0">
                <a:latin typeface="Candara" panose="020E0502030303020204" pitchFamily="34" charset="0"/>
              </a:rPr>
              <a:t> at the virtual switch </a:t>
            </a:r>
            <a:endParaRPr lang="en-US" sz="2400" b="1" dirty="0" smtClean="0">
              <a:latin typeface="Candara" panose="020E0502030303020204" pitchFamily="34" charset="0"/>
            </a:endParaRPr>
          </a:p>
          <a:p>
            <a:endParaRPr lang="en-US" sz="2400" b="1" dirty="0" smtClean="0">
              <a:latin typeface="Candara" panose="020E0502030303020204" pitchFamily="34" charset="0"/>
            </a:endParaRPr>
          </a:p>
          <a:p>
            <a:r>
              <a:rPr lang="en-US" sz="2400" b="1" dirty="0" smtClean="0">
                <a:latin typeface="Candara" panose="020E0502030303020204" pitchFamily="34" charset="0"/>
              </a:rPr>
              <a:t>promiscuous mode </a:t>
            </a:r>
            <a:r>
              <a:rPr lang="en-US" sz="2400" dirty="0" smtClean="0">
                <a:latin typeface="Candara" panose="020E0502030303020204" pitchFamily="34" charset="0"/>
              </a:rPr>
              <a:t>can </a:t>
            </a:r>
            <a:r>
              <a:rPr lang="en-US" sz="2400" dirty="0">
                <a:latin typeface="Candara" panose="020E0502030303020204" pitchFamily="34" charset="0"/>
              </a:rPr>
              <a:t>see all network traffic traversing the virtual switch</a:t>
            </a:r>
            <a:endParaRPr lang="ar-SA" sz="24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cxnSp>
        <p:nvCxnSpPr>
          <p:cNvPr id="237" name="Shape 237"/>
          <p:cNvCxnSpPr/>
          <p:nvPr/>
        </p:nvCxnSpPr>
        <p:spPr>
          <a:xfrm>
            <a:off x="3276600" y="5943600"/>
            <a:ext cx="5638800" cy="0"/>
          </a:xfrm>
          <a:prstGeom prst="straightConnector1">
            <a:avLst/>
          </a:prstGeom>
          <a:noFill/>
          <a:ln w="12700" cap="rnd" cmpd="sng">
            <a:solidFill>
              <a:schemeClr val="dk1"/>
            </a:solidFill>
            <a:prstDash val="solid"/>
            <a:miter/>
            <a:headEnd type="none" w="med" len="med"/>
            <a:tailEnd type="none" w="med" len="med"/>
          </a:ln>
        </p:spPr>
      </p:cxnSp>
      <p:sp>
        <p:nvSpPr>
          <p:cNvPr id="238" name="Shape 238"/>
          <p:cNvSpPr txBox="1"/>
          <p:nvPr/>
        </p:nvSpPr>
        <p:spPr>
          <a:xfrm>
            <a:off x="2667000" y="59436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42" name="Shape 242"/>
          <p:cNvSpPr txBox="1"/>
          <p:nvPr/>
        </p:nvSpPr>
        <p:spPr>
          <a:xfrm>
            <a:off x="2667000" y="2809875"/>
            <a:ext cx="6858000" cy="0"/>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pic>
        <p:nvPicPr>
          <p:cNvPr id="243" name="Shape 243"/>
          <p:cNvPicPr preferRelativeResize="0"/>
          <p:nvPr/>
        </p:nvPicPr>
        <p:blipFill rotWithShape="1">
          <a:blip r:embed="rId3">
            <a:alphaModFix/>
          </a:blip>
          <a:srcRect/>
          <a:stretch/>
        </p:blipFill>
        <p:spPr>
          <a:xfrm>
            <a:off x="3048001" y="1219201"/>
            <a:ext cx="6476999" cy="4160837"/>
          </a:xfrm>
          <a:prstGeom prst="rect">
            <a:avLst/>
          </a:prstGeom>
          <a:noFill/>
          <a:ln>
            <a:noFill/>
          </a:ln>
        </p:spPr>
      </p:pic>
      <p:cxnSp>
        <p:nvCxnSpPr>
          <p:cNvPr id="244" name="Shape 244"/>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245" name="Shape 245"/>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246" name="Shape 246"/>
          <p:cNvSpPr txBox="1">
            <a:spLocks noGrp="1"/>
          </p:cNvSpPr>
          <p:nvPr>
            <p:ph type="title"/>
          </p:nvPr>
        </p:nvSpPr>
        <p:spPr>
          <a:xfrm>
            <a:off x="3200401" y="609601"/>
            <a:ext cx="5829299" cy="5333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CC6600"/>
                </a:solidFill>
              </a:rPr>
              <a:t>Ethereal</a:t>
            </a:r>
            <a:r>
              <a:rPr lang="en-US" sz="3200" b="1" dirty="0">
                <a:solidFill>
                  <a:schemeClr val="dk1"/>
                </a:solidFill>
              </a:rPr>
              <a:t> (</a:t>
            </a:r>
            <a:r>
              <a:rPr lang="en-US" sz="3200" b="1" dirty="0">
                <a:solidFill>
                  <a:srgbClr val="CC6600"/>
                </a:solidFill>
              </a:rPr>
              <a:t>Wireshark</a:t>
            </a:r>
            <a:r>
              <a:rPr lang="en-US" sz="3200" b="1" dirty="0">
                <a:solidFill>
                  <a:schemeClr val="dk1"/>
                </a:solidFill>
              </a:rPr>
              <a:t>)</a:t>
            </a:r>
          </a:p>
        </p:txBody>
      </p:sp>
      <p:sp>
        <p:nvSpPr>
          <p:cNvPr id="3" name="TextBox 2"/>
          <p:cNvSpPr txBox="1"/>
          <p:nvPr/>
        </p:nvSpPr>
        <p:spPr>
          <a:xfrm>
            <a:off x="571500" y="6591300"/>
            <a:ext cx="11008142" cy="707886"/>
          </a:xfrm>
          <a:prstGeom prst="rect">
            <a:avLst/>
          </a:prstGeom>
          <a:noFill/>
        </p:spPr>
        <p:txBody>
          <a:bodyPr wrap="none" rtlCol="1">
            <a:spAutoFit/>
          </a:bodyPr>
          <a:lstStyle/>
          <a:p>
            <a:r>
              <a:rPr lang="en-US" sz="2000" b="1" dirty="0">
                <a:solidFill>
                  <a:srgbClr val="CC6600"/>
                </a:solidFill>
                <a:latin typeface="Candara" panose="020E0502030303020204" pitchFamily="34" charset="0"/>
              </a:rPr>
              <a:t>tcpdump</a:t>
            </a:r>
            <a:r>
              <a:rPr lang="en-US" sz="2000" dirty="0">
                <a:latin typeface="Candara" panose="020E0502030303020204" pitchFamily="34" charset="0"/>
              </a:rPr>
              <a:t> and </a:t>
            </a:r>
            <a:r>
              <a:rPr lang="en-US" sz="2000" b="1" dirty="0" smtClean="0">
                <a:solidFill>
                  <a:srgbClr val="CC6600"/>
                </a:solidFill>
                <a:latin typeface="Candara" panose="020E0502030303020204" pitchFamily="34" charset="0"/>
              </a:rPr>
              <a:t>ethereal</a:t>
            </a:r>
            <a:r>
              <a:rPr lang="en-US" sz="2000" dirty="0" smtClean="0">
                <a:latin typeface="Candara" panose="020E0502030303020204" pitchFamily="34" charset="0"/>
              </a:rPr>
              <a:t> (</a:t>
            </a:r>
            <a:r>
              <a:rPr lang="en-US" sz="2000" dirty="0">
                <a:latin typeface="Candara" panose="020E0502030303020204" pitchFamily="34" charset="0"/>
              </a:rPr>
              <a:t>also </a:t>
            </a:r>
            <a:r>
              <a:rPr lang="en-US" sz="2000" dirty="0" smtClean="0">
                <a:latin typeface="Candara" panose="020E0502030303020204" pitchFamily="34" charset="0"/>
              </a:rPr>
              <a:t>known as </a:t>
            </a:r>
            <a:r>
              <a:rPr lang="en-US" sz="2000" b="1" dirty="0">
                <a:solidFill>
                  <a:srgbClr val="CC6600"/>
                </a:solidFill>
                <a:latin typeface="Candara" panose="020E0502030303020204" pitchFamily="34" charset="0"/>
              </a:rPr>
              <a:t>wireshark</a:t>
            </a:r>
            <a:r>
              <a:rPr lang="en-US" sz="2000" dirty="0">
                <a:latin typeface="Candara" panose="020E0502030303020204" pitchFamily="34" charset="0"/>
              </a:rPr>
              <a:t>), put a network interface </a:t>
            </a:r>
            <a:r>
              <a:rPr lang="en-US" sz="2000" dirty="0" smtClean="0">
                <a:latin typeface="Candara" panose="020E0502030303020204" pitchFamily="34" charset="0"/>
              </a:rPr>
              <a:t>in a </a:t>
            </a:r>
            <a:r>
              <a:rPr lang="en-US" sz="2000" b="1" dirty="0">
                <a:latin typeface="Candara" panose="020E0502030303020204" pitchFamily="34" charset="0"/>
              </a:rPr>
              <a:t>promiscuous mode</a:t>
            </a:r>
            <a:r>
              <a:rPr lang="en-US" sz="2000" dirty="0">
                <a:latin typeface="Candara" panose="020E0502030303020204" pitchFamily="34" charset="0"/>
              </a:rPr>
              <a:t>,</a:t>
            </a:r>
          </a:p>
          <a:p>
            <a:r>
              <a:rPr lang="en-US" sz="2000" dirty="0" smtClean="0">
                <a:latin typeface="Candara" panose="020E0502030303020204" pitchFamily="34" charset="0"/>
              </a:rPr>
              <a:t>In which </a:t>
            </a:r>
            <a:r>
              <a:rPr lang="en-US" sz="2000" dirty="0">
                <a:latin typeface="Candara" panose="020E0502030303020204" pitchFamily="34" charset="0"/>
              </a:rPr>
              <a:t>raw data are gathered from the network without any filtering, and </a:t>
            </a:r>
            <a:r>
              <a:rPr lang="en-US" sz="2000" dirty="0" smtClean="0">
                <a:latin typeface="Candara" panose="020E0502030303020204" pitchFamily="34" charset="0"/>
              </a:rPr>
              <a:t>log the </a:t>
            </a:r>
            <a:r>
              <a:rPr lang="en-US" sz="2000" dirty="0">
                <a:latin typeface="Candara" panose="020E0502030303020204" pitchFamily="34" charset="0"/>
              </a:rPr>
              <a:t>data.</a:t>
            </a:r>
            <a:endParaRPr lang="ar-SA" sz="20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Shape 269"/>
          <p:cNvSpPr txBox="1"/>
          <p:nvPr/>
        </p:nvSpPr>
        <p:spPr>
          <a:xfrm>
            <a:off x="7543801" y="8458201"/>
            <a:ext cx="1428749" cy="538161"/>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ea typeface="Times New Roman"/>
                <a:cs typeface="Times New Roman"/>
                <a:sym typeface="Times New Roman"/>
              </a:rPr>
              <a:t>*</a:t>
            </a:r>
          </a:p>
        </p:txBody>
      </p:sp>
      <p:cxnSp>
        <p:nvCxnSpPr>
          <p:cNvPr id="270" name="Shape 270"/>
          <p:cNvCxnSpPr/>
          <p:nvPr/>
        </p:nvCxnSpPr>
        <p:spPr>
          <a:xfrm>
            <a:off x="3276600" y="4813300"/>
            <a:ext cx="5638800" cy="0"/>
          </a:xfrm>
          <a:prstGeom prst="straightConnector1">
            <a:avLst/>
          </a:prstGeom>
          <a:noFill/>
          <a:ln w="12700" cap="rnd" cmpd="sng">
            <a:solidFill>
              <a:schemeClr val="dk1"/>
            </a:solidFill>
            <a:prstDash val="solid"/>
            <a:miter/>
            <a:headEnd type="none" w="med" len="med"/>
            <a:tailEnd type="none" w="med" len="med"/>
          </a:ln>
        </p:spPr>
      </p:cxnSp>
      <p:sp>
        <p:nvSpPr>
          <p:cNvPr id="271" name="Shape 271"/>
          <p:cNvSpPr txBox="1"/>
          <p:nvPr/>
        </p:nvSpPr>
        <p:spPr>
          <a:xfrm>
            <a:off x="2667000" y="4813301"/>
            <a:ext cx="1524000" cy="481011"/>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72" name="Shape 272"/>
          <p:cNvSpPr txBox="1"/>
          <p:nvPr/>
        </p:nvSpPr>
        <p:spPr>
          <a:xfrm>
            <a:off x="3200401" y="1143001"/>
            <a:ext cx="5943599" cy="2805111"/>
          </a:xfrm>
          <a:prstGeom prst="rect">
            <a:avLst/>
          </a:prstGeom>
          <a:noFill/>
          <a:ln>
            <a:noFill/>
          </a:ln>
        </p:spPr>
        <p:txBody>
          <a:bodyPr lIns="91425" tIns="45700" rIns="91425" bIns="45700" anchor="t" anchorCtr="0">
            <a:noAutofit/>
          </a:bodyPr>
          <a:lstStyle/>
          <a:p>
            <a:pPr>
              <a:lnSpc>
                <a:spcPct val="80000"/>
              </a:lnSpc>
              <a:buClr>
                <a:schemeClr val="dk1"/>
              </a:buClr>
              <a:buSzPct val="100000"/>
              <a:buFont typeface="Arial"/>
              <a:buChar char="•"/>
            </a:pPr>
            <a:r>
              <a:rPr lang="en-US" sz="2000" dirty="0">
                <a:solidFill>
                  <a:schemeClr val="dk1"/>
                </a:solidFill>
                <a:latin typeface="Candara" panose="020E0502030303020204" pitchFamily="34" charset="0"/>
              </a:rPr>
              <a:t> Command: tcpdump</a:t>
            </a:r>
          </a:p>
          <a:p>
            <a:pPr>
              <a:lnSpc>
                <a:spcPct val="75000"/>
              </a:lnSpc>
              <a:spcBef>
                <a:spcPts val="1000"/>
              </a:spcBef>
              <a:buClr>
                <a:schemeClr val="dk1"/>
              </a:buClr>
              <a:buSzPct val="100000"/>
              <a:buFont typeface="Arial"/>
              <a:buChar char="•"/>
            </a:pPr>
            <a:r>
              <a:rPr lang="en-US" sz="2000" dirty="0">
                <a:solidFill>
                  <a:schemeClr val="dk1"/>
                </a:solidFill>
                <a:latin typeface="Candara" panose="020E0502030303020204" pitchFamily="34" charset="0"/>
              </a:rPr>
              <a:t> Interprets and prints headers for:</a:t>
            </a:r>
          </a:p>
          <a:p>
            <a:pPr>
              <a:lnSpc>
                <a:spcPct val="75000"/>
              </a:lnSpc>
              <a:spcBef>
                <a:spcPts val="1000"/>
              </a:spcBef>
              <a:buClr>
                <a:schemeClr val="dk1"/>
              </a:buClr>
              <a:buSzPct val="25000"/>
            </a:pPr>
            <a:r>
              <a:rPr lang="en-US" sz="2000" dirty="0">
                <a:solidFill>
                  <a:schemeClr val="dk1"/>
                </a:solidFill>
                <a:latin typeface="Candara" panose="020E0502030303020204" pitchFamily="34" charset="0"/>
              </a:rPr>
              <a:t>	</a:t>
            </a:r>
            <a:r>
              <a:rPr lang="en-US" sz="2000" b="1" dirty="0">
                <a:solidFill>
                  <a:srgbClr val="00B0F0"/>
                </a:solidFill>
                <a:latin typeface="Candara" panose="020E0502030303020204" pitchFamily="34" charset="0"/>
              </a:rPr>
              <a:t>Ethernet</a:t>
            </a:r>
            <a:r>
              <a:rPr lang="en-US" sz="2000" dirty="0">
                <a:solidFill>
                  <a:schemeClr val="dk1"/>
                </a:solidFill>
                <a:latin typeface="Candara" panose="020E0502030303020204" pitchFamily="34" charset="0"/>
              </a:rPr>
              <a:t>	</a:t>
            </a:r>
            <a:r>
              <a:rPr lang="en-US" sz="2000" b="1" dirty="0">
                <a:solidFill>
                  <a:srgbClr val="00B0F0"/>
                </a:solidFill>
                <a:latin typeface="Candara" panose="020E0502030303020204" pitchFamily="34" charset="0"/>
              </a:rPr>
              <a:t>IP</a:t>
            </a:r>
            <a:r>
              <a:rPr lang="en-US" sz="2000" dirty="0">
                <a:solidFill>
                  <a:schemeClr val="dk1"/>
                </a:solidFill>
                <a:latin typeface="Candara" panose="020E0502030303020204" pitchFamily="34" charset="0"/>
              </a:rPr>
              <a:t>	</a:t>
            </a:r>
            <a:r>
              <a:rPr lang="en-US" sz="2000" b="1" dirty="0">
                <a:solidFill>
                  <a:srgbClr val="00B0F0"/>
                </a:solidFill>
                <a:latin typeface="Candara" panose="020E0502030303020204" pitchFamily="34" charset="0"/>
              </a:rPr>
              <a:t>ICMP</a:t>
            </a:r>
          </a:p>
          <a:p>
            <a:pPr>
              <a:lnSpc>
                <a:spcPct val="75000"/>
              </a:lnSpc>
              <a:spcBef>
                <a:spcPts val="1000"/>
              </a:spcBef>
              <a:buClr>
                <a:schemeClr val="dk1"/>
              </a:buClr>
              <a:buSzPct val="25000"/>
            </a:pPr>
            <a:r>
              <a:rPr lang="en-US" sz="2000" dirty="0">
                <a:solidFill>
                  <a:schemeClr val="dk1"/>
                </a:solidFill>
                <a:latin typeface="Candara" panose="020E0502030303020204" pitchFamily="34" charset="0"/>
              </a:rPr>
              <a:t>	</a:t>
            </a:r>
            <a:r>
              <a:rPr lang="en-US" sz="2000" b="1" dirty="0">
                <a:solidFill>
                  <a:srgbClr val="00B0F0"/>
                </a:solidFill>
                <a:latin typeface="Candara" panose="020E0502030303020204" pitchFamily="34" charset="0"/>
              </a:rPr>
              <a:t>TCP</a:t>
            </a:r>
            <a:r>
              <a:rPr lang="en-US" sz="2000" dirty="0">
                <a:solidFill>
                  <a:schemeClr val="dk1"/>
                </a:solidFill>
                <a:latin typeface="Candara" panose="020E0502030303020204" pitchFamily="34" charset="0"/>
              </a:rPr>
              <a:t>		</a:t>
            </a:r>
            <a:r>
              <a:rPr lang="en-US" sz="2000" b="1" dirty="0">
                <a:solidFill>
                  <a:srgbClr val="00B0F0"/>
                </a:solidFill>
                <a:latin typeface="Candara" panose="020E0502030303020204" pitchFamily="34" charset="0"/>
              </a:rPr>
              <a:t>UDP</a:t>
            </a:r>
            <a:r>
              <a:rPr lang="en-US" sz="2000" dirty="0">
                <a:solidFill>
                  <a:schemeClr val="dk1"/>
                </a:solidFill>
                <a:latin typeface="Candara" panose="020E0502030303020204" pitchFamily="34" charset="0"/>
              </a:rPr>
              <a:t>	</a:t>
            </a:r>
            <a:r>
              <a:rPr lang="en-US" sz="2000" b="1" dirty="0">
                <a:solidFill>
                  <a:srgbClr val="00B0F0"/>
                </a:solidFill>
                <a:latin typeface="Candara" panose="020E0502030303020204" pitchFamily="34" charset="0"/>
              </a:rPr>
              <a:t>NFS</a:t>
            </a:r>
          </a:p>
          <a:p>
            <a:pPr>
              <a:lnSpc>
                <a:spcPct val="75000"/>
              </a:lnSpc>
              <a:spcBef>
                <a:spcPts val="1000"/>
              </a:spcBef>
              <a:buClr>
                <a:schemeClr val="dk1"/>
              </a:buClr>
              <a:buSzPct val="25000"/>
            </a:pPr>
            <a:r>
              <a:rPr lang="en-US" sz="2000" dirty="0">
                <a:solidFill>
                  <a:schemeClr val="dk1"/>
                </a:solidFill>
                <a:latin typeface="Candara" panose="020E0502030303020204" pitchFamily="34" charset="0"/>
              </a:rPr>
              <a:t>	</a:t>
            </a:r>
            <a:r>
              <a:rPr lang="en-US" sz="2000" b="1" dirty="0">
                <a:solidFill>
                  <a:srgbClr val="00B0F0"/>
                </a:solidFill>
                <a:latin typeface="Candara" panose="020E0502030303020204" pitchFamily="34" charset="0"/>
              </a:rPr>
              <a:t>ND</a:t>
            </a:r>
            <a:r>
              <a:rPr lang="en-US" sz="2000" dirty="0">
                <a:solidFill>
                  <a:schemeClr val="dk1"/>
                </a:solidFill>
                <a:latin typeface="Candara" panose="020E0502030303020204" pitchFamily="34" charset="0"/>
              </a:rPr>
              <a:t>		</a:t>
            </a:r>
            <a:r>
              <a:rPr lang="en-US" sz="2000" b="1" dirty="0">
                <a:solidFill>
                  <a:srgbClr val="00B0F0"/>
                </a:solidFill>
                <a:latin typeface="Candara" panose="020E0502030303020204" pitchFamily="34" charset="0"/>
              </a:rPr>
              <a:t>ARP</a:t>
            </a:r>
            <a:r>
              <a:rPr lang="en-US" sz="2000" dirty="0">
                <a:solidFill>
                  <a:schemeClr val="dk1"/>
                </a:solidFill>
                <a:latin typeface="Candara" panose="020E0502030303020204" pitchFamily="34" charset="0"/>
              </a:rPr>
              <a:t>	</a:t>
            </a:r>
            <a:r>
              <a:rPr lang="en-US" sz="2000" b="1" dirty="0">
                <a:solidFill>
                  <a:srgbClr val="00B0F0"/>
                </a:solidFill>
                <a:latin typeface="Candara" panose="020E0502030303020204" pitchFamily="34" charset="0"/>
              </a:rPr>
              <a:t>Appletalk</a:t>
            </a:r>
          </a:p>
          <a:p>
            <a:pPr>
              <a:lnSpc>
                <a:spcPct val="80000"/>
              </a:lnSpc>
              <a:spcBef>
                <a:spcPts val="1000"/>
              </a:spcBef>
              <a:buClr>
                <a:schemeClr val="dk1"/>
              </a:buClr>
              <a:buSzPct val="100000"/>
              <a:buFont typeface="Arial"/>
              <a:buChar char="•"/>
            </a:pPr>
            <a:r>
              <a:rPr lang="en-US" sz="2000" dirty="0">
                <a:solidFill>
                  <a:srgbClr val="0070C0"/>
                </a:solidFill>
                <a:latin typeface="Candara" panose="020E0502030303020204" pitchFamily="34" charset="0"/>
              </a:rPr>
              <a:t> Useful for examining and evaluating the TCP </a:t>
            </a:r>
            <a:br>
              <a:rPr lang="en-US" sz="2000" dirty="0">
                <a:solidFill>
                  <a:srgbClr val="0070C0"/>
                </a:solidFill>
                <a:latin typeface="Candara" panose="020E0502030303020204" pitchFamily="34" charset="0"/>
              </a:rPr>
            </a:br>
            <a:r>
              <a:rPr lang="en-US" sz="2000" dirty="0">
                <a:solidFill>
                  <a:srgbClr val="0070C0"/>
                </a:solidFill>
                <a:latin typeface="Candara" panose="020E0502030303020204" pitchFamily="34" charset="0"/>
              </a:rPr>
              <a:t>  based traffic</a:t>
            </a:r>
          </a:p>
          <a:p>
            <a:pPr>
              <a:lnSpc>
                <a:spcPct val="75000"/>
              </a:lnSpc>
              <a:spcBef>
                <a:spcPts val="1000"/>
              </a:spcBef>
              <a:buClr>
                <a:schemeClr val="dk1"/>
              </a:buClr>
              <a:buSzPct val="100000"/>
              <a:buFont typeface="Arial"/>
              <a:buChar char="•"/>
            </a:pPr>
            <a:r>
              <a:rPr lang="en-US" sz="2000" dirty="0">
                <a:solidFill>
                  <a:schemeClr val="dk1"/>
                </a:solidFill>
                <a:latin typeface="Candara" panose="020E0502030303020204" pitchFamily="34" charset="0"/>
              </a:rPr>
              <a:t> Available in UNIX system; FTP from ftp.ee.lbl.gov</a:t>
            </a:r>
          </a:p>
        </p:txBody>
      </p:sp>
      <p:pic>
        <p:nvPicPr>
          <p:cNvPr id="273" name="Shape 273"/>
          <p:cNvPicPr preferRelativeResize="0"/>
          <p:nvPr/>
        </p:nvPicPr>
        <p:blipFill rotWithShape="1">
          <a:blip r:embed="rId3">
            <a:alphaModFix/>
          </a:blip>
          <a:srcRect/>
          <a:stretch/>
        </p:blipFill>
        <p:spPr>
          <a:xfrm>
            <a:off x="3216275" y="5776913"/>
            <a:ext cx="5689600" cy="2509837"/>
          </a:xfrm>
          <a:prstGeom prst="rect">
            <a:avLst/>
          </a:prstGeom>
          <a:noFill/>
          <a:ln>
            <a:noFill/>
          </a:ln>
        </p:spPr>
      </p:pic>
      <p:sp>
        <p:nvSpPr>
          <p:cNvPr id="274" name="Shape 274"/>
          <p:cNvSpPr txBox="1"/>
          <p:nvPr/>
        </p:nvSpPr>
        <p:spPr>
          <a:xfrm>
            <a:off x="3124200" y="5181601"/>
            <a:ext cx="3148012" cy="398461"/>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Example: SNMP message</a:t>
            </a:r>
          </a:p>
        </p:txBody>
      </p:sp>
      <p:sp>
        <p:nvSpPr>
          <p:cNvPr id="275" name="Shape 275"/>
          <p:cNvSpPr txBox="1"/>
          <p:nvPr/>
        </p:nvSpPr>
        <p:spPr>
          <a:xfrm>
            <a:off x="8305800" y="8342312"/>
            <a:ext cx="762000" cy="336549"/>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cxnSp>
        <p:nvCxnSpPr>
          <p:cNvPr id="276" name="Shape 276"/>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277" name="Shape 277"/>
          <p:cNvSpPr txBox="1"/>
          <p:nvPr/>
        </p:nvSpPr>
        <p:spPr>
          <a:xfrm>
            <a:off x="4414837" y="8458201"/>
            <a:ext cx="3462337" cy="461961"/>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and T. A. </a:t>
            </a:r>
            <a:r>
              <a:rPr lang="en-US" sz="1200" dirty="0" err="1">
                <a:solidFill>
                  <a:schemeClr val="dk1"/>
                </a:solidFill>
                <a:latin typeface="Candara" panose="020E0502030303020204" pitchFamily="34" charset="0"/>
              </a:rPr>
              <a:t>Gonsalves</a:t>
            </a:r>
            <a:r>
              <a:rPr lang="en-US" sz="1200" dirty="0">
                <a:solidFill>
                  <a:schemeClr val="dk1"/>
                </a:solidFill>
                <a:latin typeface="Candara" panose="020E0502030303020204" pitchFamily="34" charset="0"/>
              </a:rPr>
              <a:t> 2010</a:t>
            </a:r>
          </a:p>
        </p:txBody>
      </p:sp>
      <p:cxnSp>
        <p:nvCxnSpPr>
          <p:cNvPr id="278" name="Shape 278"/>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279" name="Shape 279"/>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280" name="Shape 280"/>
          <p:cNvSpPr txBox="1">
            <a:spLocks noGrp="1"/>
          </p:cNvSpPr>
          <p:nvPr>
            <p:ph type="title"/>
          </p:nvPr>
        </p:nvSpPr>
        <p:spPr>
          <a:xfrm>
            <a:off x="3276601" y="609601"/>
            <a:ext cx="5829299" cy="5333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CC6600"/>
                </a:solidFill>
              </a:rPr>
              <a:t>tcpdump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pic>
        <p:nvPicPr>
          <p:cNvPr id="289" name="Shape 289"/>
          <p:cNvPicPr preferRelativeResize="0"/>
          <p:nvPr/>
        </p:nvPicPr>
        <p:blipFill rotWithShape="1">
          <a:blip r:embed="rId3">
            <a:alphaModFix/>
            <a:duotone>
              <a:prstClr val="black"/>
              <a:srgbClr val="0070C0">
                <a:tint val="45000"/>
                <a:satMod val="400000"/>
              </a:srgbClr>
            </a:duotone>
          </a:blip>
          <a:srcRect/>
          <a:stretch/>
        </p:blipFill>
        <p:spPr>
          <a:xfrm>
            <a:off x="1757081" y="1381127"/>
            <a:ext cx="6772495" cy="2962039"/>
          </a:xfrm>
          <a:prstGeom prst="rect">
            <a:avLst/>
          </a:prstGeom>
          <a:noFill/>
          <a:ln>
            <a:noFill/>
          </a:ln>
        </p:spPr>
      </p:pic>
      <p:cxnSp>
        <p:nvCxnSpPr>
          <p:cNvPr id="293" name="Shape 293"/>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294" name="Shape 294"/>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295" name="Shape 295"/>
          <p:cNvSpPr txBox="1">
            <a:spLocks noGrp="1"/>
          </p:cNvSpPr>
          <p:nvPr>
            <p:ph type="title"/>
          </p:nvPr>
        </p:nvSpPr>
        <p:spPr>
          <a:xfrm>
            <a:off x="3200401" y="609601"/>
            <a:ext cx="5829299" cy="685799"/>
          </a:xfrm>
          <a:prstGeom prst="rect">
            <a:avLst/>
          </a:prstGeom>
          <a:noFill/>
          <a:ln>
            <a:noFill/>
          </a:ln>
        </p:spPr>
        <p:txBody>
          <a:bodyPr lIns="91425" tIns="45700" rIns="91425" bIns="45700" anchor="ctr" anchorCtr="0">
            <a:noAutofit/>
          </a:bodyPr>
          <a:lstStyle/>
          <a:p>
            <a:pPr>
              <a:buClr>
                <a:schemeClr val="dk1"/>
              </a:buClr>
              <a:buSzPct val="25000"/>
            </a:pPr>
            <a:r>
              <a:rPr lang="en-US" sz="3600" b="1" dirty="0">
                <a:solidFill>
                  <a:srgbClr val="0070C0"/>
                </a:solidFill>
                <a:effectLst>
                  <a:outerShdw blurRad="38100" dist="38100" dir="2700000" algn="tl">
                    <a:srgbClr val="000000">
                      <a:alpha val="43137"/>
                    </a:srgbClr>
                  </a:outerShdw>
                </a:effectLst>
              </a:rPr>
              <a:t>Network Routing Tools</a:t>
            </a:r>
          </a:p>
        </p:txBody>
      </p:sp>
      <p:sp>
        <p:nvSpPr>
          <p:cNvPr id="2" name="TextBox 1"/>
          <p:cNvSpPr txBox="1"/>
          <p:nvPr/>
        </p:nvSpPr>
        <p:spPr>
          <a:xfrm>
            <a:off x="228600" y="5473700"/>
            <a:ext cx="11709400" cy="3477875"/>
          </a:xfrm>
          <a:prstGeom prst="rect">
            <a:avLst/>
          </a:prstGeom>
          <a:noFill/>
        </p:spPr>
        <p:txBody>
          <a:bodyPr wrap="square" rtlCol="1">
            <a:spAutoFit/>
          </a:bodyPr>
          <a:lstStyle/>
          <a:p>
            <a:r>
              <a:rPr lang="en-US" sz="2000" dirty="0">
                <a:latin typeface="Candara" panose="020E0502030303020204" pitchFamily="34" charset="0"/>
              </a:rPr>
              <a:t>Table 9.3 lists three sets </a:t>
            </a:r>
            <a:r>
              <a:rPr lang="en-US" sz="2000" dirty="0" smtClean="0">
                <a:latin typeface="Candara" panose="020E0502030303020204" pitchFamily="34" charset="0"/>
              </a:rPr>
              <a:t>of route-monitoring </a:t>
            </a:r>
            <a:r>
              <a:rPr lang="en-US" sz="2000" dirty="0">
                <a:latin typeface="Candara" panose="020E0502030303020204" pitchFamily="34" charset="0"/>
              </a:rPr>
              <a:t>tools. The </a:t>
            </a:r>
            <a:r>
              <a:rPr lang="en-US" sz="2000" b="1" dirty="0">
                <a:solidFill>
                  <a:srgbClr val="CC6600"/>
                </a:solidFill>
                <a:latin typeface="Candara" panose="020E0502030303020204" pitchFamily="34" charset="0"/>
              </a:rPr>
              <a:t>netstat</a:t>
            </a:r>
            <a:r>
              <a:rPr lang="en-US" sz="2000" dirty="0">
                <a:solidFill>
                  <a:srgbClr val="CC6600"/>
                </a:solidFill>
                <a:latin typeface="Candara" panose="020E0502030303020204" pitchFamily="34" charset="0"/>
              </a:rPr>
              <a:t> </a:t>
            </a:r>
            <a:r>
              <a:rPr lang="en-US" sz="2000" dirty="0">
                <a:latin typeface="Candara" panose="020E0502030303020204" pitchFamily="34" charset="0"/>
              </a:rPr>
              <a:t>tool </a:t>
            </a:r>
            <a:r>
              <a:rPr lang="en-US" sz="2000" dirty="0" smtClean="0">
                <a:latin typeface="Candara" panose="020E0502030303020204" pitchFamily="34" charset="0"/>
              </a:rPr>
              <a:t>displays the </a:t>
            </a:r>
            <a:r>
              <a:rPr lang="en-US" sz="2000" dirty="0">
                <a:latin typeface="Candara" panose="020E0502030303020204" pitchFamily="34" charset="0"/>
              </a:rPr>
              <a:t>contents of various network-related data structures in various formats, depending on the </a:t>
            </a:r>
            <a:r>
              <a:rPr lang="en-US" sz="2000" dirty="0" smtClean="0">
                <a:latin typeface="Candara" panose="020E0502030303020204" pitchFamily="34" charset="0"/>
              </a:rPr>
              <a:t>options selected</a:t>
            </a:r>
            <a:r>
              <a:rPr lang="en-US" sz="2000" dirty="0">
                <a:latin typeface="Candara" panose="020E0502030303020204" pitchFamily="34" charset="0"/>
              </a:rPr>
              <a:t>. </a:t>
            </a:r>
            <a:endParaRPr lang="en-US" sz="2000" dirty="0" smtClean="0">
              <a:latin typeface="Candara" panose="020E0502030303020204" pitchFamily="34" charset="0"/>
            </a:endParaRPr>
          </a:p>
          <a:p>
            <a:r>
              <a:rPr lang="en-US" sz="2000" b="1" dirty="0" smtClean="0">
                <a:solidFill>
                  <a:srgbClr val="CC6600"/>
                </a:solidFill>
                <a:latin typeface="Candara" panose="020E0502030303020204" pitchFamily="34" charset="0"/>
              </a:rPr>
              <a:t>netstat </a:t>
            </a:r>
            <a:r>
              <a:rPr lang="en-US" sz="2000" b="1" dirty="0">
                <a:solidFill>
                  <a:srgbClr val="0070C0"/>
                </a:solidFill>
                <a:latin typeface="Candara" panose="020E0502030303020204" pitchFamily="34" charset="0"/>
              </a:rPr>
              <a:t>is a useful diagnostic tool for troubleshooting. </a:t>
            </a:r>
            <a:endParaRPr lang="en-US" sz="2000" b="1" dirty="0" smtClean="0">
              <a:solidFill>
                <a:srgbClr val="0070C0"/>
              </a:solidFill>
              <a:latin typeface="Candara" panose="020E0502030303020204" pitchFamily="34" charset="0"/>
            </a:endParaRPr>
          </a:p>
          <a:p>
            <a:endParaRPr lang="en-US" sz="2000" dirty="0" smtClean="0">
              <a:latin typeface="Candara" panose="020E0502030303020204" pitchFamily="34" charset="0"/>
            </a:endParaRPr>
          </a:p>
          <a:p>
            <a:r>
              <a:rPr lang="en-US" sz="2000" dirty="0">
                <a:latin typeface="Candara" panose="020E0502030303020204" pitchFamily="34" charset="0"/>
              </a:rPr>
              <a:t>The </a:t>
            </a:r>
            <a:r>
              <a:rPr lang="en-US" sz="2000" b="1" dirty="0">
                <a:solidFill>
                  <a:srgbClr val="CC6600"/>
                </a:solidFill>
                <a:latin typeface="Candara" panose="020E0502030303020204" pitchFamily="34" charset="0"/>
              </a:rPr>
              <a:t>arp</a:t>
            </a:r>
            <a:r>
              <a:rPr lang="en-US" sz="2000" dirty="0">
                <a:latin typeface="Candara" panose="020E0502030303020204" pitchFamily="34" charset="0"/>
              </a:rPr>
              <a:t> tool displays and modifies the </a:t>
            </a:r>
            <a:r>
              <a:rPr lang="en-US" sz="2000" b="1" dirty="0">
                <a:latin typeface="Candara" panose="020E0502030303020204" pitchFamily="34" charset="0"/>
              </a:rPr>
              <a:t>Internet-to-Ethernet address translation tables </a:t>
            </a:r>
            <a:r>
              <a:rPr lang="en-US" sz="2000" dirty="0">
                <a:latin typeface="Candara" panose="020E0502030303020204" pitchFamily="34" charset="0"/>
              </a:rPr>
              <a:t>(ARP </a:t>
            </a:r>
            <a:r>
              <a:rPr lang="en-US" sz="2000" dirty="0" smtClean="0">
                <a:latin typeface="Candara" panose="020E0502030303020204" pitchFamily="34" charset="0"/>
              </a:rPr>
              <a:t>cache) used </a:t>
            </a:r>
            <a:r>
              <a:rPr lang="en-US" sz="2000" dirty="0">
                <a:latin typeface="Candara" panose="020E0502030303020204" pitchFamily="34" charset="0"/>
              </a:rPr>
              <a:t>by the ARP.</a:t>
            </a:r>
          </a:p>
          <a:p>
            <a:endParaRPr lang="en-US" sz="2000" dirty="0" smtClean="0">
              <a:latin typeface="Candara" panose="020E0502030303020204" pitchFamily="34" charset="0"/>
            </a:endParaRPr>
          </a:p>
          <a:p>
            <a:r>
              <a:rPr lang="en-US" sz="2000" b="1" dirty="0">
                <a:solidFill>
                  <a:srgbClr val="CC6600"/>
                </a:solidFill>
                <a:latin typeface="Candara" panose="020E0502030303020204" pitchFamily="34" charset="0"/>
              </a:rPr>
              <a:t>traceroute</a:t>
            </a:r>
            <a:r>
              <a:rPr lang="en-US" sz="2000" dirty="0">
                <a:latin typeface="Candara" panose="020E0502030303020204" pitchFamily="34" charset="0"/>
              </a:rPr>
              <a:t> (UNIX) or </a:t>
            </a:r>
            <a:r>
              <a:rPr lang="en-US" sz="2000" b="1" dirty="0">
                <a:solidFill>
                  <a:srgbClr val="CC6600"/>
                </a:solidFill>
                <a:latin typeface="Candara" panose="020E0502030303020204" pitchFamily="34" charset="0"/>
              </a:rPr>
              <a:t>tracert</a:t>
            </a:r>
            <a:r>
              <a:rPr lang="en-US" sz="2000" dirty="0">
                <a:latin typeface="Candara" panose="020E0502030303020204" pitchFamily="34" charset="0"/>
              </a:rPr>
              <a:t> (MS Windows</a:t>
            </a:r>
            <a:r>
              <a:rPr lang="en-US" sz="2000" dirty="0" smtClean="0">
                <a:latin typeface="Candara" panose="020E0502030303020204" pitchFamily="34" charset="0"/>
              </a:rPr>
              <a:t>), which </a:t>
            </a:r>
            <a:r>
              <a:rPr lang="en-US" sz="2000" dirty="0">
                <a:latin typeface="Candara" panose="020E0502030303020204" pitchFamily="34" charset="0"/>
              </a:rPr>
              <a:t>is the basic tool used most extensively to </a:t>
            </a:r>
            <a:r>
              <a:rPr lang="en-US" sz="2000" b="1" dirty="0">
                <a:latin typeface="Candara" panose="020E0502030303020204" pitchFamily="34" charset="0"/>
              </a:rPr>
              <a:t>diagnose </a:t>
            </a:r>
            <a:r>
              <a:rPr lang="en-US" sz="2000" b="1" dirty="0" smtClean="0">
                <a:latin typeface="Candara" panose="020E0502030303020204" pitchFamily="34" charset="0"/>
              </a:rPr>
              <a:t>routing problems</a:t>
            </a:r>
            <a:r>
              <a:rPr lang="en-US" sz="2000" dirty="0">
                <a:latin typeface="Candara" panose="020E0502030303020204" pitchFamily="34" charset="0"/>
              </a:rPr>
              <a:t>. The tool </a:t>
            </a:r>
            <a:r>
              <a:rPr lang="en-US" sz="2000" b="1" dirty="0">
                <a:solidFill>
                  <a:srgbClr val="0070C0"/>
                </a:solidFill>
                <a:latin typeface="Candara" panose="020E0502030303020204" pitchFamily="34" charset="0"/>
              </a:rPr>
              <a:t>discovers the </a:t>
            </a:r>
            <a:r>
              <a:rPr lang="en-US" sz="2000" b="1" dirty="0" smtClean="0">
                <a:solidFill>
                  <a:srgbClr val="0070C0"/>
                </a:solidFill>
                <a:latin typeface="Candara" panose="020E0502030303020204" pitchFamily="34" charset="0"/>
              </a:rPr>
              <a:t>route taken </a:t>
            </a:r>
            <a:r>
              <a:rPr lang="en-US" sz="2000" b="1" dirty="0">
                <a:solidFill>
                  <a:srgbClr val="0070C0"/>
                </a:solidFill>
                <a:latin typeface="Candara" panose="020E0502030303020204" pitchFamily="34" charset="0"/>
              </a:rPr>
              <a:t>by packets from the source-to-destination through each hop</a:t>
            </a:r>
            <a:r>
              <a:rPr lang="en-US" sz="2000" dirty="0">
                <a:latin typeface="Candara" panose="020E0502030303020204" pitchFamily="34" charset="0"/>
              </a:rPr>
              <a:t>. It is very useful in localizing the source of route failure. It is also useful in </a:t>
            </a:r>
            <a:r>
              <a:rPr lang="en-US" sz="2000" dirty="0" smtClean="0">
                <a:latin typeface="Candara" panose="020E0502030303020204" pitchFamily="34" charset="0"/>
              </a:rPr>
              <a:t>performance/packet delay </a:t>
            </a:r>
            <a:r>
              <a:rPr lang="en-US" sz="2000" dirty="0">
                <a:latin typeface="Candara" panose="020E0502030303020204" pitchFamily="34" charset="0"/>
              </a:rPr>
              <a:t>evaluation as the result gives </a:t>
            </a:r>
            <a:r>
              <a:rPr lang="en-US" sz="2000" dirty="0" smtClean="0">
                <a:latin typeface="Candara" panose="020E0502030303020204" pitchFamily="34" charset="0"/>
              </a:rPr>
              <a:t>the delay </a:t>
            </a:r>
            <a:r>
              <a:rPr lang="en-US" sz="2000" dirty="0">
                <a:latin typeface="Candara" panose="020E0502030303020204" pitchFamily="34" charset="0"/>
              </a:rPr>
              <a:t>time to each node along the route</a:t>
            </a:r>
            <a:endParaRPr lang="ar-SA" sz="20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Shape 301"/>
          <p:cNvSpPr txBox="1"/>
          <p:nvPr/>
        </p:nvSpPr>
        <p:spPr>
          <a:xfrm>
            <a:off x="7543801" y="8458201"/>
            <a:ext cx="1428749" cy="538161"/>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ea typeface="Times New Roman"/>
                <a:cs typeface="Times New Roman"/>
                <a:sym typeface="Times New Roman"/>
              </a:rPr>
              <a:t>*</a:t>
            </a:r>
          </a:p>
        </p:txBody>
      </p:sp>
      <p:sp>
        <p:nvSpPr>
          <p:cNvPr id="302" name="Shape 302"/>
          <p:cNvSpPr txBox="1"/>
          <p:nvPr/>
        </p:nvSpPr>
        <p:spPr>
          <a:xfrm>
            <a:off x="2667000" y="6400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303" name="Shape 303"/>
          <p:cNvSpPr txBox="1"/>
          <p:nvPr/>
        </p:nvSpPr>
        <p:spPr>
          <a:xfrm>
            <a:off x="8305800" y="8342312"/>
            <a:ext cx="762000" cy="336549"/>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cxnSp>
        <p:nvCxnSpPr>
          <p:cNvPr id="304" name="Shape 304"/>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05" name="Shape 305"/>
          <p:cNvSpPr txBox="1"/>
          <p:nvPr/>
        </p:nvSpPr>
        <p:spPr>
          <a:xfrm>
            <a:off x="4414837" y="8458201"/>
            <a:ext cx="3462337" cy="461961"/>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and T. A. </a:t>
            </a:r>
            <a:r>
              <a:rPr lang="en-US" sz="1200" dirty="0" err="1">
                <a:solidFill>
                  <a:schemeClr val="dk1"/>
                </a:solidFill>
                <a:latin typeface="Candara" panose="020E0502030303020204" pitchFamily="34" charset="0"/>
              </a:rPr>
              <a:t>Gonsalves</a:t>
            </a:r>
            <a:r>
              <a:rPr lang="en-US" sz="1200" dirty="0">
                <a:solidFill>
                  <a:schemeClr val="dk1"/>
                </a:solidFill>
                <a:latin typeface="Candara" panose="020E0502030303020204" pitchFamily="34" charset="0"/>
              </a:rPr>
              <a:t> 2010</a:t>
            </a:r>
          </a:p>
        </p:txBody>
      </p:sp>
      <p:sp>
        <p:nvSpPr>
          <p:cNvPr id="306" name="Shape 306"/>
          <p:cNvSpPr txBox="1"/>
          <p:nvPr/>
        </p:nvSpPr>
        <p:spPr>
          <a:xfrm>
            <a:off x="2667000" y="1692276"/>
            <a:ext cx="6858000" cy="3759199"/>
          </a:xfrm>
          <a:prstGeom prst="rect">
            <a:avLst/>
          </a:prstGeom>
          <a:noFill/>
          <a:ln>
            <a:noFill/>
          </a:ln>
        </p:spPr>
        <p:txBody>
          <a:bodyPr lIns="91425" tIns="45700" rIns="91425" bIns="45700" anchor="ctr" anchorCtr="0">
            <a:noAutofit/>
          </a:bodyPr>
          <a:lstStyle/>
          <a:p>
            <a:pPr>
              <a:buClr>
                <a:schemeClr val="dk1"/>
              </a:buClr>
              <a:buSzPct val="25000"/>
            </a:pPr>
            <a:r>
              <a:rPr lang="en-US" sz="1600" dirty="0">
                <a:solidFill>
                  <a:schemeClr val="dk1"/>
                </a:solidFill>
                <a:latin typeface="Candara" panose="020E0502030303020204" pitchFamily="34" charset="0"/>
              </a:rPr>
              <a:t>netstat -r</a:t>
            </a:r>
          </a:p>
          <a:p>
            <a:pPr>
              <a:buClr>
                <a:schemeClr val="dk1"/>
              </a:buClr>
              <a:buSzPct val="25000"/>
            </a:pPr>
            <a:r>
              <a:rPr lang="en-US" sz="1600" dirty="0">
                <a:solidFill>
                  <a:schemeClr val="dk1"/>
                </a:solidFill>
                <a:latin typeface="Candara" panose="020E0502030303020204" pitchFamily="34" charset="0"/>
              </a:rPr>
              <a:t>Routing tables</a:t>
            </a:r>
          </a:p>
          <a:p>
            <a:pPr>
              <a:buClr>
                <a:schemeClr val="dk1"/>
              </a:buClr>
            </a:pPr>
            <a:endParaRPr sz="1600" dirty="0">
              <a:solidFill>
                <a:schemeClr val="dk1"/>
              </a:solidFill>
              <a:latin typeface="Candara" panose="020E0502030303020204" pitchFamily="34" charset="0"/>
            </a:endParaRPr>
          </a:p>
          <a:p>
            <a:pPr>
              <a:buClr>
                <a:schemeClr val="dk1"/>
              </a:buClr>
              <a:buSzPct val="25000"/>
            </a:pPr>
            <a:r>
              <a:rPr lang="en-US" sz="1600" dirty="0">
                <a:solidFill>
                  <a:schemeClr val="dk1"/>
                </a:solidFill>
                <a:latin typeface="Candara" panose="020E0502030303020204" pitchFamily="34" charset="0"/>
              </a:rPr>
              <a:t>Internet:</a:t>
            </a:r>
          </a:p>
          <a:p>
            <a:pPr>
              <a:buClr>
                <a:schemeClr val="dk1"/>
              </a:buClr>
              <a:buSzPct val="25000"/>
            </a:pPr>
            <a:r>
              <a:rPr lang="en-US" sz="1600" b="1" dirty="0">
                <a:solidFill>
                  <a:schemeClr val="dk1"/>
                </a:solidFill>
                <a:latin typeface="Candara" panose="020E0502030303020204" pitchFamily="34" charset="0"/>
              </a:rPr>
              <a:t>Destination	         Gateway 		Flags  Refs 	 Use		</a:t>
            </a:r>
            <a:r>
              <a:rPr lang="en-US" sz="1600" b="1" dirty="0" err="1">
                <a:solidFill>
                  <a:schemeClr val="dk1"/>
                </a:solidFill>
                <a:latin typeface="Candara" panose="020E0502030303020204" pitchFamily="34" charset="0"/>
              </a:rPr>
              <a:t>Netif</a:t>
            </a:r>
            <a:r>
              <a:rPr lang="en-US" sz="1600" b="1" dirty="0">
                <a:solidFill>
                  <a:schemeClr val="dk1"/>
                </a:solidFill>
                <a:latin typeface="Candara" panose="020E0502030303020204" pitchFamily="34" charset="0"/>
              </a:rPr>
              <a:t>  Expire</a:t>
            </a:r>
          </a:p>
          <a:p>
            <a:pPr>
              <a:buClr>
                <a:schemeClr val="dk1"/>
              </a:buClr>
              <a:buSzPct val="25000"/>
            </a:pPr>
            <a:r>
              <a:rPr lang="en-US" sz="1600" dirty="0">
                <a:solidFill>
                  <a:schemeClr val="dk1"/>
                </a:solidFill>
                <a:latin typeface="Candara" panose="020E0502030303020204" pitchFamily="34" charset="0"/>
              </a:rPr>
              <a:t>Default	         gw.litech.net	UGC	  44	541550	de0	</a:t>
            </a:r>
          </a:p>
          <a:p>
            <a:pPr>
              <a:buClr>
                <a:schemeClr val="dk1"/>
              </a:buClr>
              <a:buSzPct val="25000"/>
            </a:pPr>
            <a:r>
              <a:rPr lang="en-US" sz="1600" dirty="0">
                <a:solidFill>
                  <a:schemeClr val="dk1"/>
                </a:solidFill>
                <a:latin typeface="Candara" panose="020E0502030303020204" pitchFamily="34" charset="0"/>
              </a:rPr>
              <a:t>172.16.15.1 	         gw.litech.net	UGH	  0	0		de0 </a:t>
            </a:r>
          </a:p>
          <a:p>
            <a:pPr>
              <a:buClr>
                <a:schemeClr val="dk1"/>
              </a:buClr>
              <a:buSzPct val="25000"/>
            </a:pPr>
            <a:r>
              <a:rPr lang="en-US" sz="1600" dirty="0">
                <a:solidFill>
                  <a:schemeClr val="dk1"/>
                </a:solidFill>
                <a:latin typeface="Candara" panose="020E0502030303020204" pitchFamily="34" charset="0"/>
              </a:rPr>
              <a:t>ah.litech.net	         0:80:48:ee:74:b4	UHLW 9	2653683	de0    202</a:t>
            </a:r>
          </a:p>
          <a:p>
            <a:pPr>
              <a:buClr>
                <a:schemeClr val="dk1"/>
              </a:buClr>
              <a:buSzPct val="25000"/>
            </a:pPr>
            <a:r>
              <a:rPr lang="en-US" sz="1600" dirty="0">
                <a:solidFill>
                  <a:schemeClr val="dk1"/>
                </a:solidFill>
                <a:latin typeface="Candara" panose="020E0502030303020204" pitchFamily="34" charset="0"/>
              </a:rPr>
              <a:t>uucp.litech.net      uucp.litech.net	UH	  0	0		lo0</a:t>
            </a:r>
          </a:p>
          <a:p>
            <a:pPr>
              <a:buClr>
                <a:schemeClr val="dk1"/>
              </a:buClr>
              <a:buSzPct val="25000"/>
            </a:pPr>
            <a:r>
              <a:rPr lang="en-US" sz="1600" dirty="0">
                <a:solidFill>
                  <a:schemeClr val="dk1"/>
                </a:solidFill>
                <a:latin typeface="Candara" panose="020E0502030303020204" pitchFamily="34" charset="0"/>
              </a:rPr>
              <a:t>sip-17.litech.net    big		UH	  0	5551		ppp3</a:t>
            </a:r>
          </a:p>
          <a:p>
            <a:pPr>
              <a:buClr>
                <a:schemeClr val="dk1"/>
              </a:buClr>
              <a:buSzPct val="25000"/>
            </a:pPr>
            <a:r>
              <a:rPr lang="en-US" sz="1600" dirty="0">
                <a:solidFill>
                  <a:schemeClr val="dk1"/>
                </a:solidFill>
                <a:latin typeface="Candara" panose="020E0502030303020204" pitchFamily="34" charset="0"/>
              </a:rPr>
              <a:t>dip-244.litech.net  gw.litech.net	UGH   0	2472		de0</a:t>
            </a:r>
          </a:p>
          <a:p>
            <a:pPr>
              <a:buClr>
                <a:schemeClr val="dk1"/>
              </a:buClr>
              <a:buSzPct val="25000"/>
            </a:pPr>
            <a:r>
              <a:rPr lang="en-US" sz="1600" dirty="0" err="1">
                <a:solidFill>
                  <a:schemeClr val="dk1"/>
                </a:solidFill>
                <a:latin typeface="Candara" panose="020E0502030303020204" pitchFamily="34" charset="0"/>
              </a:rPr>
              <a:t>univers-litech-gw</a:t>
            </a:r>
            <a:r>
              <a:rPr lang="en-US" sz="1600" dirty="0">
                <a:solidFill>
                  <a:schemeClr val="dk1"/>
                </a:solidFill>
                <a:latin typeface="Candara" panose="020E0502030303020204" pitchFamily="34" charset="0"/>
              </a:rPr>
              <a:t>  gw.litech.net	UGH	  0	47		de0</a:t>
            </a:r>
          </a:p>
          <a:p>
            <a:pPr>
              <a:buClr>
                <a:schemeClr val="dk1"/>
              </a:buClr>
              <a:buSzPct val="25000"/>
            </a:pPr>
            <a:r>
              <a:rPr lang="en-US" sz="1600" dirty="0">
                <a:solidFill>
                  <a:schemeClr val="dk1"/>
                </a:solidFill>
                <a:latin typeface="Candara" panose="020E0502030303020204" pitchFamily="34" charset="0"/>
              </a:rPr>
              <a:t>194.44.232	        gw.isr.lviv.ua	</a:t>
            </a:r>
            <a:r>
              <a:rPr lang="en-US" sz="1600" dirty="0" err="1">
                <a:solidFill>
                  <a:schemeClr val="dk1"/>
                </a:solidFill>
                <a:latin typeface="Candara" panose="020E0502030303020204" pitchFamily="34" charset="0"/>
              </a:rPr>
              <a:t>Ugc</a:t>
            </a:r>
            <a:r>
              <a:rPr lang="en-US" sz="1600" dirty="0">
                <a:solidFill>
                  <a:schemeClr val="dk1"/>
                </a:solidFill>
                <a:latin typeface="Candara" panose="020E0502030303020204" pitchFamily="34" charset="0"/>
              </a:rPr>
              <a:t>	  0	171831	ppp9</a:t>
            </a:r>
          </a:p>
          <a:p>
            <a:pPr>
              <a:buClr>
                <a:schemeClr val="dk1"/>
              </a:buClr>
              <a:buSzPct val="25000"/>
            </a:pPr>
            <a:r>
              <a:rPr lang="en-US" sz="1600" dirty="0">
                <a:solidFill>
                  <a:schemeClr val="dk1"/>
                </a:solidFill>
                <a:latin typeface="Candara" panose="020E0502030303020204" pitchFamily="34" charset="0"/>
              </a:rPr>
              <a:t>OSPF-ALL.MCAST.NET localhost	UH	  1	86491	lo0</a:t>
            </a:r>
          </a:p>
          <a:p>
            <a:pPr>
              <a:buClr>
                <a:schemeClr val="dk1"/>
              </a:buClr>
              <a:buSzPct val="25000"/>
            </a:pPr>
            <a:r>
              <a:rPr lang="en-US" sz="1600" dirty="0">
                <a:solidFill>
                  <a:schemeClr val="dk1"/>
                </a:solidFill>
                <a:latin typeface="Candara" panose="020E0502030303020204" pitchFamily="34" charset="0"/>
              </a:rPr>
              <a:t>OSPF-DSIG.MCAST.NE localhost	UH	  1	25127	lo0</a:t>
            </a:r>
          </a:p>
        </p:txBody>
      </p:sp>
      <p:cxnSp>
        <p:nvCxnSpPr>
          <p:cNvPr id="307" name="Shape 307"/>
          <p:cNvCxnSpPr/>
          <p:nvPr/>
        </p:nvCxnSpPr>
        <p:spPr>
          <a:xfrm>
            <a:off x="3276600" y="6400800"/>
            <a:ext cx="5638800" cy="0"/>
          </a:xfrm>
          <a:prstGeom prst="straightConnector1">
            <a:avLst/>
          </a:prstGeom>
          <a:noFill/>
          <a:ln w="12700" cap="rnd" cmpd="sng">
            <a:solidFill>
              <a:schemeClr val="dk1"/>
            </a:solidFill>
            <a:prstDash val="solid"/>
            <a:miter/>
            <a:headEnd type="none" w="med" len="med"/>
            <a:tailEnd type="none" w="med" len="med"/>
          </a:ln>
        </p:spPr>
      </p:cxnSp>
      <p:sp>
        <p:nvSpPr>
          <p:cNvPr id="308" name="Shape 308"/>
          <p:cNvSpPr txBox="1"/>
          <p:nvPr/>
        </p:nvSpPr>
        <p:spPr>
          <a:xfrm>
            <a:off x="4846637" y="1165225"/>
            <a:ext cx="3171825" cy="276224"/>
          </a:xfrm>
          <a:prstGeom prst="rect">
            <a:avLst/>
          </a:prstGeom>
          <a:noFill/>
          <a:ln>
            <a:noFill/>
          </a:ln>
        </p:spPr>
        <p:txBody>
          <a:bodyPr lIns="91425" tIns="45700" rIns="91425" bIns="45700" anchor="ctr" anchorCtr="0">
            <a:noAutofit/>
          </a:bodyPr>
          <a:lstStyle/>
          <a:p>
            <a:pPr algn="ctr">
              <a:buClr>
                <a:schemeClr val="dk1"/>
              </a:buClr>
              <a:buSzPct val="25000"/>
            </a:pPr>
            <a:r>
              <a:rPr lang="en-US" sz="1200" b="1" dirty="0">
                <a:solidFill>
                  <a:schemeClr val="dk1"/>
                </a:solidFill>
                <a:latin typeface="Candara" panose="020E0502030303020204" pitchFamily="34" charset="0"/>
              </a:rPr>
              <a:t>Figure 9.5  Routing Table using netstat -r</a:t>
            </a:r>
          </a:p>
        </p:txBody>
      </p:sp>
      <p:cxnSp>
        <p:nvCxnSpPr>
          <p:cNvPr id="309" name="Shape 309"/>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310" name="Shape 310"/>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311" name="Shape 311"/>
          <p:cNvSpPr txBox="1">
            <a:spLocks noGrp="1"/>
          </p:cNvSpPr>
          <p:nvPr>
            <p:ph type="title"/>
          </p:nvPr>
        </p:nvSpPr>
        <p:spPr>
          <a:xfrm>
            <a:off x="3276601" y="609601"/>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chemeClr val="dk1"/>
                </a:solidFill>
              </a:rPr>
              <a:t>Network Status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sp>
        <p:nvSpPr>
          <p:cNvPr id="317" name="Shape 317"/>
          <p:cNvSpPr txBox="1"/>
          <p:nvPr/>
        </p:nvSpPr>
        <p:spPr>
          <a:xfrm>
            <a:off x="7543801" y="8458201"/>
            <a:ext cx="1428749" cy="538161"/>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ea typeface="Times New Roman"/>
                <a:cs typeface="Times New Roman"/>
                <a:sym typeface="Times New Roman"/>
              </a:rPr>
              <a:t>*</a:t>
            </a:r>
          </a:p>
        </p:txBody>
      </p:sp>
      <p:sp>
        <p:nvSpPr>
          <p:cNvPr id="320" name="Shape 320"/>
          <p:cNvSpPr txBox="1"/>
          <p:nvPr/>
        </p:nvSpPr>
        <p:spPr>
          <a:xfrm>
            <a:off x="1244600" y="1066800"/>
            <a:ext cx="9512300" cy="4953000"/>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400" dirty="0">
                <a:solidFill>
                  <a:schemeClr val="dk1"/>
                </a:solidFill>
                <a:latin typeface="Candara" panose="020E0502030303020204" pitchFamily="34" charset="0"/>
              </a:rPr>
              <a:t> Command: traceroute (UNIX) / tracert (MS </a:t>
            </a:r>
            <a:r>
              <a:rPr lang="en-US" sz="2400" dirty="0" smtClean="0">
                <a:solidFill>
                  <a:schemeClr val="dk1"/>
                </a:solidFill>
                <a:latin typeface="Candara" panose="020E0502030303020204" pitchFamily="34" charset="0"/>
              </a:rPr>
              <a:t>  </a:t>
            </a:r>
            <a:r>
              <a:rPr lang="en-US" sz="2400" dirty="0">
                <a:solidFill>
                  <a:schemeClr val="dk1"/>
                </a:solidFill>
                <a:latin typeface="Candara" panose="020E0502030303020204" pitchFamily="34" charset="0"/>
              </a:rPr>
              <a:t>TIME-EXCEED error report</a:t>
            </a:r>
          </a:p>
          <a:p>
            <a:pPr>
              <a:lnSpc>
                <a:spcPct val="150000"/>
              </a:lnSpc>
              <a:spcBef>
                <a:spcPts val="1000"/>
              </a:spcBef>
              <a:buClr>
                <a:schemeClr val="dk1"/>
              </a:buClr>
              <a:buSzPct val="100000"/>
              <a:buFont typeface="Arial"/>
              <a:buChar char="•"/>
            </a:pPr>
            <a:r>
              <a:rPr lang="en-US" sz="2400" dirty="0">
                <a:solidFill>
                  <a:schemeClr val="dk1"/>
                </a:solidFill>
                <a:latin typeface="Candara" panose="020E0502030303020204" pitchFamily="34" charset="0"/>
              </a:rPr>
              <a:t> Available in most UNIX </a:t>
            </a:r>
            <a:r>
              <a:rPr lang="en-US" sz="2400" dirty="0" smtClean="0">
                <a:solidFill>
                  <a:schemeClr val="dk1"/>
                </a:solidFill>
                <a:latin typeface="Candara" panose="020E0502030303020204" pitchFamily="34" charset="0"/>
              </a:rPr>
              <a:t>OS</a:t>
            </a:r>
          </a:p>
          <a:p>
            <a:pPr>
              <a:lnSpc>
                <a:spcPct val="150000"/>
              </a:lnSpc>
              <a:spcBef>
                <a:spcPts val="1000"/>
              </a:spcBef>
              <a:buClr>
                <a:schemeClr val="dk1"/>
              </a:buClr>
              <a:buSzPct val="100000"/>
              <a:buFont typeface="Arial"/>
              <a:buChar char="•"/>
            </a:pPr>
            <a:r>
              <a:rPr lang="en-US" sz="2400" dirty="0">
                <a:solidFill>
                  <a:schemeClr val="dk1"/>
                </a:solidFill>
                <a:latin typeface="Candara" panose="020E0502030303020204" pitchFamily="34" charset="0"/>
              </a:rPr>
              <a:t> Windows)</a:t>
            </a:r>
          </a:p>
          <a:p>
            <a:pPr>
              <a:lnSpc>
                <a:spcPct val="150000"/>
              </a:lnSpc>
              <a:spcBef>
                <a:spcPts val="1000"/>
              </a:spcBef>
              <a:buClr>
                <a:schemeClr val="dk1"/>
              </a:buClr>
              <a:buSzPct val="100000"/>
              <a:buFont typeface="Arial"/>
              <a:buChar char="•"/>
            </a:pPr>
            <a:r>
              <a:rPr lang="en-US" sz="2400" dirty="0" smtClean="0">
                <a:solidFill>
                  <a:schemeClr val="dk1"/>
                </a:solidFill>
                <a:latin typeface="Candara" panose="020E0502030303020204" pitchFamily="34" charset="0"/>
              </a:rPr>
              <a:t> </a:t>
            </a:r>
            <a:r>
              <a:rPr lang="en-US" sz="2400" dirty="0">
                <a:solidFill>
                  <a:schemeClr val="dk1"/>
                </a:solidFill>
                <a:latin typeface="Candara" panose="020E0502030303020204" pitchFamily="34" charset="0"/>
              </a:rPr>
              <a:t>ICMP Also available from uc.msc.unm.edu</a:t>
            </a:r>
          </a:p>
          <a:p>
            <a:pPr>
              <a:lnSpc>
                <a:spcPct val="150000"/>
              </a:lnSpc>
              <a:spcBef>
                <a:spcPts val="1000"/>
              </a:spcBef>
              <a:buClr>
                <a:schemeClr val="dk1"/>
              </a:buClr>
              <a:buSzPct val="100000"/>
              <a:buFont typeface="Arial"/>
              <a:buChar char="•"/>
            </a:pPr>
            <a:r>
              <a:rPr lang="en-US" sz="2400" b="1" dirty="0">
                <a:solidFill>
                  <a:srgbClr val="0070C0"/>
                </a:solidFill>
                <a:latin typeface="Candara" panose="020E0502030303020204" pitchFamily="34" charset="0"/>
              </a:rPr>
              <a:t> Discovers route taken by packets from source </a:t>
            </a:r>
            <a:r>
              <a:rPr lang="en-US" sz="2400" b="1" dirty="0" smtClean="0">
                <a:solidFill>
                  <a:srgbClr val="0070C0"/>
                </a:solidFill>
                <a:latin typeface="Candara" panose="020E0502030303020204" pitchFamily="34" charset="0"/>
              </a:rPr>
              <a:t>to  </a:t>
            </a:r>
            <a:r>
              <a:rPr lang="en-US" sz="2400" b="1" dirty="0">
                <a:solidFill>
                  <a:srgbClr val="0070C0"/>
                </a:solidFill>
                <a:latin typeface="Candara" panose="020E0502030303020204" pitchFamily="34" charset="0"/>
              </a:rPr>
              <a:t>destination</a:t>
            </a:r>
          </a:p>
          <a:p>
            <a:pPr>
              <a:lnSpc>
                <a:spcPct val="150000"/>
              </a:lnSpc>
              <a:spcBef>
                <a:spcPts val="1000"/>
              </a:spcBef>
              <a:buClr>
                <a:schemeClr val="dk1"/>
              </a:buClr>
              <a:buSzPct val="100000"/>
              <a:buFont typeface="Arial"/>
              <a:buChar char="•"/>
            </a:pPr>
            <a:r>
              <a:rPr lang="en-US" sz="2400" b="1" dirty="0">
                <a:solidFill>
                  <a:srgbClr val="0070C0"/>
                </a:solidFill>
                <a:latin typeface="Candara" panose="020E0502030303020204" pitchFamily="34" charset="0"/>
              </a:rPr>
              <a:t> Useful for diagnosing route failures</a:t>
            </a:r>
          </a:p>
          <a:p>
            <a:pPr>
              <a:lnSpc>
                <a:spcPct val="150000"/>
              </a:lnSpc>
              <a:spcBef>
                <a:spcPts val="1000"/>
              </a:spcBef>
              <a:buClr>
                <a:schemeClr val="dk1"/>
              </a:buClr>
              <a:buSzPct val="100000"/>
              <a:buFont typeface="Arial"/>
              <a:buChar char="•"/>
            </a:pPr>
            <a:r>
              <a:rPr lang="en-US" sz="2400" b="1" dirty="0">
                <a:solidFill>
                  <a:srgbClr val="0070C0"/>
                </a:solidFill>
                <a:latin typeface="Candara" panose="020E0502030303020204" pitchFamily="34" charset="0"/>
              </a:rPr>
              <a:t> Useful for detecting bottleneck nodes</a:t>
            </a:r>
          </a:p>
        </p:txBody>
      </p:sp>
      <p:sp>
        <p:nvSpPr>
          <p:cNvPr id="321" name="Shape 321"/>
          <p:cNvSpPr txBox="1"/>
          <p:nvPr/>
        </p:nvSpPr>
        <p:spPr>
          <a:xfrm>
            <a:off x="8305800" y="8342312"/>
            <a:ext cx="762000" cy="336549"/>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cxnSp>
        <p:nvCxnSpPr>
          <p:cNvPr id="322" name="Shape 322"/>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23" name="Shape 323"/>
          <p:cNvSpPr txBox="1"/>
          <p:nvPr/>
        </p:nvSpPr>
        <p:spPr>
          <a:xfrm>
            <a:off x="4414837" y="8458201"/>
            <a:ext cx="3462337" cy="461961"/>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and T. A. </a:t>
            </a:r>
            <a:r>
              <a:rPr lang="en-US" sz="1200" dirty="0" err="1">
                <a:solidFill>
                  <a:schemeClr val="dk1"/>
                </a:solidFill>
                <a:latin typeface="Candara" panose="020E0502030303020204" pitchFamily="34" charset="0"/>
              </a:rPr>
              <a:t>Gonsalves</a:t>
            </a:r>
            <a:r>
              <a:rPr lang="en-US" sz="1200" dirty="0">
                <a:solidFill>
                  <a:schemeClr val="dk1"/>
                </a:solidFill>
                <a:latin typeface="Candara" panose="020E0502030303020204" pitchFamily="34" charset="0"/>
              </a:rPr>
              <a:t> 2010</a:t>
            </a:r>
          </a:p>
        </p:txBody>
      </p:sp>
      <p:cxnSp>
        <p:nvCxnSpPr>
          <p:cNvPr id="324" name="Shape 324"/>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325" name="Shape 325"/>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326" name="Shape 326"/>
          <p:cNvSpPr txBox="1">
            <a:spLocks noGrp="1"/>
          </p:cNvSpPr>
          <p:nvPr>
            <p:ph type="title"/>
          </p:nvPr>
        </p:nvSpPr>
        <p:spPr>
          <a:xfrm>
            <a:off x="3276601" y="609601"/>
            <a:ext cx="5829299" cy="5333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0070C0"/>
                </a:solidFill>
              </a:rPr>
              <a:t>Route Tracing</a:t>
            </a:r>
          </a:p>
        </p:txBody>
      </p:sp>
      <p:sp>
        <p:nvSpPr>
          <p:cNvPr id="2" name="Rectangle 1"/>
          <p:cNvSpPr/>
          <p:nvPr/>
        </p:nvSpPr>
        <p:spPr>
          <a:xfrm>
            <a:off x="154790" y="709712"/>
            <a:ext cx="4533613" cy="369332"/>
          </a:xfrm>
          <a:prstGeom prst="rect">
            <a:avLst/>
          </a:prstGeom>
        </p:spPr>
        <p:txBody>
          <a:bodyPr wrap="none">
            <a:spAutoFit/>
          </a:bodyPr>
          <a:lstStyle/>
          <a:p>
            <a:r>
              <a:rPr lang="en-US" sz="1800" b="1" dirty="0">
                <a:solidFill>
                  <a:srgbClr val="CC6600"/>
                </a:solidFill>
                <a:latin typeface="Candara" panose="020E0502030303020204" pitchFamily="34" charset="0"/>
              </a:rPr>
              <a:t>traceroute</a:t>
            </a:r>
            <a:r>
              <a:rPr lang="en-US" sz="1800" dirty="0">
                <a:latin typeface="Candara" panose="020E0502030303020204" pitchFamily="34" charset="0"/>
              </a:rPr>
              <a:t> (UNIX) or </a:t>
            </a:r>
            <a:r>
              <a:rPr lang="en-US" sz="1800" b="1" dirty="0">
                <a:solidFill>
                  <a:srgbClr val="CC6600"/>
                </a:solidFill>
                <a:latin typeface="Candara" panose="020E0502030303020204" pitchFamily="34" charset="0"/>
              </a:rPr>
              <a:t>tracert</a:t>
            </a:r>
            <a:r>
              <a:rPr lang="en-US" sz="1800" dirty="0">
                <a:latin typeface="Candara" panose="020E0502030303020204" pitchFamily="34" charset="0"/>
              </a:rPr>
              <a:t> (MS Windows), </a:t>
            </a:r>
            <a:endParaRPr lang="ar-SA"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Shape 332"/>
          <p:cNvSpPr txBox="1"/>
          <p:nvPr/>
        </p:nvSpPr>
        <p:spPr>
          <a:xfrm>
            <a:off x="7543801" y="8458201"/>
            <a:ext cx="1428749" cy="538161"/>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ea typeface="Times New Roman"/>
                <a:cs typeface="Times New Roman"/>
                <a:sym typeface="Times New Roman"/>
              </a:rPr>
              <a:t>*</a:t>
            </a:r>
          </a:p>
        </p:txBody>
      </p:sp>
      <p:cxnSp>
        <p:nvCxnSpPr>
          <p:cNvPr id="333" name="Shape 333"/>
          <p:cNvCxnSpPr/>
          <p:nvPr/>
        </p:nvCxnSpPr>
        <p:spPr>
          <a:xfrm>
            <a:off x="3276600" y="6015037"/>
            <a:ext cx="5638800" cy="0"/>
          </a:xfrm>
          <a:prstGeom prst="straightConnector1">
            <a:avLst/>
          </a:prstGeom>
          <a:noFill/>
          <a:ln w="12700" cap="rnd" cmpd="sng">
            <a:solidFill>
              <a:schemeClr val="dk1"/>
            </a:solidFill>
            <a:prstDash val="solid"/>
            <a:miter/>
            <a:headEnd type="none" w="med" len="med"/>
            <a:tailEnd type="none" w="med" len="med"/>
          </a:ln>
        </p:spPr>
      </p:cxnSp>
      <p:sp>
        <p:nvSpPr>
          <p:cNvPr id="334" name="Shape 334"/>
          <p:cNvSpPr txBox="1"/>
          <p:nvPr/>
        </p:nvSpPr>
        <p:spPr>
          <a:xfrm>
            <a:off x="2667000" y="6015038"/>
            <a:ext cx="1524000" cy="482599"/>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335" name="Shape 335"/>
          <p:cNvPicPr preferRelativeResize="0"/>
          <p:nvPr/>
        </p:nvPicPr>
        <p:blipFill rotWithShape="1">
          <a:blip r:embed="rId3">
            <a:alphaModFix/>
          </a:blip>
          <a:srcRect/>
          <a:stretch/>
        </p:blipFill>
        <p:spPr>
          <a:xfrm>
            <a:off x="2962276" y="1363663"/>
            <a:ext cx="6497637" cy="4283075"/>
          </a:xfrm>
          <a:prstGeom prst="rect">
            <a:avLst/>
          </a:prstGeom>
          <a:noFill/>
          <a:ln>
            <a:noFill/>
          </a:ln>
        </p:spPr>
      </p:pic>
      <p:sp>
        <p:nvSpPr>
          <p:cNvPr id="336" name="Shape 336"/>
          <p:cNvSpPr txBox="1"/>
          <p:nvPr/>
        </p:nvSpPr>
        <p:spPr>
          <a:xfrm>
            <a:off x="8305800" y="8342312"/>
            <a:ext cx="762000" cy="336549"/>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cxnSp>
        <p:nvCxnSpPr>
          <p:cNvPr id="337" name="Shape 337"/>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38" name="Shape 338"/>
          <p:cNvSpPr txBox="1"/>
          <p:nvPr/>
        </p:nvSpPr>
        <p:spPr>
          <a:xfrm>
            <a:off x="4414837" y="8458201"/>
            <a:ext cx="3462337" cy="461961"/>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and T. A. </a:t>
            </a:r>
            <a:r>
              <a:rPr lang="en-US" sz="1200" dirty="0" err="1">
                <a:solidFill>
                  <a:schemeClr val="dk1"/>
                </a:solidFill>
                <a:latin typeface="Candara" panose="020E0502030303020204" pitchFamily="34" charset="0"/>
              </a:rPr>
              <a:t>Gonsalves</a:t>
            </a:r>
            <a:r>
              <a:rPr lang="en-US" sz="1200" dirty="0">
                <a:solidFill>
                  <a:schemeClr val="dk1"/>
                </a:solidFill>
                <a:latin typeface="Candara" panose="020E0502030303020204" pitchFamily="34" charset="0"/>
              </a:rPr>
              <a:t> 2010</a:t>
            </a:r>
          </a:p>
        </p:txBody>
      </p:sp>
      <p:cxnSp>
        <p:nvCxnSpPr>
          <p:cNvPr id="339" name="Shape 339"/>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340" name="Shape 340"/>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341" name="Shape 341"/>
          <p:cNvSpPr txBox="1">
            <a:spLocks noGrp="1"/>
          </p:cNvSpPr>
          <p:nvPr>
            <p:ph type="title"/>
          </p:nvPr>
        </p:nvSpPr>
        <p:spPr>
          <a:xfrm>
            <a:off x="3276601" y="609601"/>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chemeClr val="dk1"/>
                </a:solidFill>
              </a:rPr>
              <a:t>Trace Route Sample 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cxnSp>
        <p:nvCxnSpPr>
          <p:cNvPr id="69" name="Shape 69"/>
          <p:cNvCxnSpPr/>
          <p:nvPr/>
        </p:nvCxnSpPr>
        <p:spPr>
          <a:xfrm>
            <a:off x="406400" y="3505200"/>
            <a:ext cx="5638800" cy="0"/>
          </a:xfrm>
          <a:prstGeom prst="straightConnector1">
            <a:avLst/>
          </a:prstGeom>
          <a:noFill/>
          <a:ln w="12700" cap="rnd" cmpd="sng">
            <a:solidFill>
              <a:schemeClr val="dk1"/>
            </a:solidFill>
            <a:prstDash val="solid"/>
            <a:miter/>
            <a:headEnd type="none" w="med" len="med"/>
            <a:tailEnd type="none" w="med" len="med"/>
          </a:ln>
        </p:spPr>
      </p:cxnSp>
      <p:sp>
        <p:nvSpPr>
          <p:cNvPr id="70" name="Shape 70"/>
          <p:cNvSpPr txBox="1"/>
          <p:nvPr/>
        </p:nvSpPr>
        <p:spPr>
          <a:xfrm>
            <a:off x="-203200" y="3505201"/>
            <a:ext cx="1524000" cy="481011"/>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72" name="Shape 72"/>
          <p:cNvSpPr txBox="1"/>
          <p:nvPr/>
        </p:nvSpPr>
        <p:spPr>
          <a:xfrm>
            <a:off x="1054101" y="1346200"/>
            <a:ext cx="4444999" cy="2133600"/>
          </a:xfrm>
          <a:prstGeom prst="rect">
            <a:avLst/>
          </a:prstGeom>
          <a:noFill/>
          <a:ln>
            <a:noFill/>
          </a:ln>
        </p:spPr>
        <p:txBody>
          <a:bodyPr lIns="91425" tIns="45700" rIns="91425" bIns="45700" anchor="t" anchorCtr="0">
            <a:noAutofit/>
          </a:bodyPr>
          <a:lstStyle/>
          <a:p>
            <a:pPr marL="342900" indent="-342900">
              <a:lnSpc>
                <a:spcPct val="150000"/>
              </a:lnSpc>
              <a:buClr>
                <a:schemeClr val="dk1"/>
              </a:buClr>
              <a:buSzPct val="100000"/>
              <a:buFont typeface="Arial" panose="020B0604020202020204" pitchFamily="34" charset="0"/>
              <a:buChar char="•"/>
            </a:pPr>
            <a:r>
              <a:rPr lang="en-US" sz="2400" b="1" dirty="0">
                <a:solidFill>
                  <a:srgbClr val="0070C0"/>
                </a:solidFill>
                <a:latin typeface="Candara" panose="020E0502030303020204" pitchFamily="34" charset="0"/>
              </a:rPr>
              <a:t> Status monitoring tools</a:t>
            </a:r>
          </a:p>
          <a:p>
            <a:pPr marL="342900" indent="-342900">
              <a:lnSpc>
                <a:spcPct val="150000"/>
              </a:lnSpc>
              <a:buClr>
                <a:schemeClr val="dk1"/>
              </a:buClr>
              <a:buSzPct val="100000"/>
              <a:buFont typeface="Arial" panose="020B0604020202020204" pitchFamily="34" charset="0"/>
              <a:buChar char="•"/>
            </a:pPr>
            <a:r>
              <a:rPr lang="en-US" sz="2400" b="1" dirty="0">
                <a:solidFill>
                  <a:srgbClr val="0070C0"/>
                </a:solidFill>
                <a:latin typeface="Candara" panose="020E0502030303020204" pitchFamily="34" charset="0"/>
              </a:rPr>
              <a:t> Traffic monitoring tools</a:t>
            </a:r>
          </a:p>
          <a:p>
            <a:pPr marL="342900" indent="-342900">
              <a:lnSpc>
                <a:spcPct val="150000"/>
              </a:lnSpc>
              <a:buClr>
                <a:schemeClr val="dk1"/>
              </a:buClr>
              <a:buSzPct val="100000"/>
              <a:buFont typeface="Arial" panose="020B0604020202020204" pitchFamily="34" charset="0"/>
              <a:buChar char="•"/>
            </a:pPr>
            <a:r>
              <a:rPr lang="en-US" sz="2400" b="1" dirty="0">
                <a:solidFill>
                  <a:srgbClr val="0070C0"/>
                </a:solidFill>
                <a:latin typeface="Candara" panose="020E0502030303020204" pitchFamily="34" charset="0"/>
              </a:rPr>
              <a:t> Route monitoring tools</a:t>
            </a:r>
          </a:p>
        </p:txBody>
      </p:sp>
      <p:sp>
        <p:nvSpPr>
          <p:cNvPr id="75" name="Shape 75"/>
          <p:cNvSpPr txBox="1"/>
          <p:nvPr/>
        </p:nvSpPr>
        <p:spPr>
          <a:xfrm>
            <a:off x="228601" y="3962400"/>
            <a:ext cx="5854699" cy="10064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smtClean="0">
                <a:solidFill>
                  <a:schemeClr val="dk1"/>
                </a:solidFill>
                <a:latin typeface="Candara" panose="020E0502030303020204" pitchFamily="34" charset="0"/>
              </a:rPr>
              <a:t>Basic </a:t>
            </a:r>
            <a:r>
              <a:rPr lang="en-US" sz="2000" dirty="0">
                <a:solidFill>
                  <a:schemeClr val="dk1"/>
                </a:solidFill>
                <a:latin typeface="Candara" panose="020E0502030303020204" pitchFamily="34" charset="0"/>
              </a:rPr>
              <a:t>tools are available </a:t>
            </a:r>
            <a:r>
              <a:rPr lang="en-US" sz="2000" dirty="0" smtClean="0">
                <a:solidFill>
                  <a:schemeClr val="dk1"/>
                </a:solidFill>
                <a:latin typeface="Candara" panose="020E0502030303020204" pitchFamily="34" charset="0"/>
              </a:rPr>
              <a:t>as: </a:t>
            </a:r>
            <a:endParaRPr lang="en-US" sz="2000" dirty="0">
              <a:solidFill>
                <a:schemeClr val="dk1"/>
              </a:solidFill>
              <a:latin typeface="Candara" panose="020E0502030303020204" pitchFamily="34" charset="0"/>
            </a:endParaRP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Part</a:t>
            </a:r>
            <a:r>
              <a:rPr lang="en-US" sz="2000" dirty="0">
                <a:solidFill>
                  <a:schemeClr val="dk1"/>
                </a:solidFill>
                <a:latin typeface="Candara" panose="020E0502030303020204" pitchFamily="34" charset="0"/>
              </a:rPr>
              <a:t> of the </a:t>
            </a:r>
            <a:r>
              <a:rPr lang="en-US" sz="2000" b="1" dirty="0">
                <a:solidFill>
                  <a:schemeClr val="dk1"/>
                </a:solidFill>
                <a:latin typeface="Candara" panose="020E0502030303020204" pitchFamily="34" charset="0"/>
              </a:rPr>
              <a:t>Operating System</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Add-on</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applications</a:t>
            </a:r>
          </a:p>
        </p:txBody>
      </p:sp>
      <p:cxnSp>
        <p:nvCxnSpPr>
          <p:cNvPr id="76" name="Shape 76"/>
          <p:cNvCxnSpPr/>
          <p:nvPr/>
        </p:nvCxnSpPr>
        <p:spPr>
          <a:xfrm>
            <a:off x="203200" y="514350"/>
            <a:ext cx="5638800" cy="0"/>
          </a:xfrm>
          <a:prstGeom prst="straightConnector1">
            <a:avLst/>
          </a:prstGeom>
          <a:noFill/>
          <a:ln w="12700" cap="rnd" cmpd="sng">
            <a:solidFill>
              <a:schemeClr val="dk1"/>
            </a:solidFill>
            <a:prstDash val="solid"/>
            <a:miter/>
            <a:headEnd type="none" w="med" len="med"/>
            <a:tailEnd type="none" w="med" len="med"/>
          </a:ln>
        </p:spPr>
      </p:cxnSp>
      <p:sp>
        <p:nvSpPr>
          <p:cNvPr id="77" name="Shape 77"/>
          <p:cNvSpPr txBox="1"/>
          <p:nvPr/>
        </p:nvSpPr>
        <p:spPr>
          <a:xfrm>
            <a:off x="203201" y="1841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78" name="Shape 78"/>
          <p:cNvSpPr txBox="1">
            <a:spLocks noGrp="1"/>
          </p:cNvSpPr>
          <p:nvPr>
            <p:ph type="title"/>
          </p:nvPr>
        </p:nvSpPr>
        <p:spPr>
          <a:xfrm>
            <a:off x="203201" y="546100"/>
            <a:ext cx="5829299" cy="762000"/>
          </a:xfrm>
          <a:prstGeom prst="rect">
            <a:avLst/>
          </a:prstGeom>
          <a:noFill/>
          <a:ln>
            <a:noFill/>
          </a:ln>
        </p:spPr>
        <p:txBody>
          <a:bodyPr lIns="91425" tIns="45700" rIns="91425" bIns="45700" anchor="ctr" anchorCtr="0">
            <a:noAutofit/>
          </a:bodyPr>
          <a:lstStyle/>
          <a:p>
            <a:pPr>
              <a:buClr>
                <a:schemeClr val="dk1"/>
              </a:buClr>
              <a:buSzPct val="25000"/>
            </a:pPr>
            <a:r>
              <a:rPr lang="en-US" sz="2800" b="1" dirty="0">
                <a:solidFill>
                  <a:schemeClr val="dk1"/>
                </a:solidFill>
              </a:rPr>
              <a:t>Basic Network </a:t>
            </a:r>
            <a:r>
              <a:rPr lang="en-US" sz="2800" b="1" dirty="0">
                <a:solidFill>
                  <a:schemeClr val="dk1"/>
                </a:solidFill>
                <a:effectLst>
                  <a:outerShdw blurRad="38100" dist="38100" dir="2700000" algn="tl">
                    <a:srgbClr val="000000">
                      <a:alpha val="43137"/>
                    </a:srgbClr>
                  </a:outerShdw>
                </a:effectLst>
              </a:rPr>
              <a:t>Software</a:t>
            </a:r>
            <a:r>
              <a:rPr lang="en-US" sz="2800" b="1" dirty="0">
                <a:solidFill>
                  <a:schemeClr val="dk1"/>
                </a:solidFill>
              </a:rPr>
              <a:t> </a:t>
            </a:r>
            <a:r>
              <a:rPr lang="en-US" sz="2800" b="1" dirty="0">
                <a:solidFill>
                  <a:srgbClr val="0070C0"/>
                </a:solidFill>
              </a:rPr>
              <a:t>Tools</a:t>
            </a:r>
          </a:p>
        </p:txBody>
      </p:sp>
      <p:sp>
        <p:nvSpPr>
          <p:cNvPr id="2" name="TextBox 1"/>
          <p:cNvSpPr txBox="1"/>
          <p:nvPr/>
        </p:nvSpPr>
        <p:spPr>
          <a:xfrm>
            <a:off x="404595" y="5426073"/>
            <a:ext cx="11231593" cy="1754326"/>
          </a:xfrm>
          <a:prstGeom prst="rect">
            <a:avLst/>
          </a:prstGeom>
          <a:noFill/>
        </p:spPr>
        <p:txBody>
          <a:bodyPr wrap="square" rtlCol="1">
            <a:spAutoFit/>
          </a:bodyPr>
          <a:lstStyle/>
          <a:p>
            <a:pPr>
              <a:lnSpc>
                <a:spcPct val="150000"/>
              </a:lnSpc>
            </a:pPr>
            <a:r>
              <a:rPr lang="en-US" sz="1800" dirty="0">
                <a:latin typeface="Candara" panose="020E0502030303020204" pitchFamily="34" charset="0"/>
              </a:rPr>
              <a:t>Numerous </a:t>
            </a:r>
            <a:r>
              <a:rPr lang="en-US" sz="1800" b="1" dirty="0">
                <a:latin typeface="Candara" panose="020E0502030303020204" pitchFamily="34" charset="0"/>
              </a:rPr>
              <a:t>basic tools</a:t>
            </a:r>
            <a:r>
              <a:rPr lang="en-US" sz="1800" dirty="0">
                <a:latin typeface="Candara" panose="020E0502030303020204" pitchFamily="34" charset="0"/>
              </a:rPr>
              <a:t> are </a:t>
            </a:r>
            <a:r>
              <a:rPr lang="en-US" sz="1800" dirty="0" smtClean="0">
                <a:latin typeface="Candara" panose="020E0502030303020204" pitchFamily="34" charset="0"/>
              </a:rPr>
              <a:t>either </a:t>
            </a:r>
            <a:r>
              <a:rPr lang="en-US" sz="1800" dirty="0">
                <a:latin typeface="Candara" panose="020E0502030303020204" pitchFamily="34" charset="0"/>
              </a:rPr>
              <a:t>a </a:t>
            </a:r>
            <a:r>
              <a:rPr lang="en-US" sz="1800" b="1" dirty="0">
                <a:latin typeface="Candara" panose="020E0502030303020204" pitchFamily="34" charset="0"/>
              </a:rPr>
              <a:t>part</a:t>
            </a:r>
            <a:r>
              <a:rPr lang="en-US" sz="1800" dirty="0">
                <a:latin typeface="Candara" panose="020E0502030303020204" pitchFamily="34" charset="0"/>
              </a:rPr>
              <a:t> of the </a:t>
            </a:r>
            <a:r>
              <a:rPr lang="en-US" sz="1800" b="1" dirty="0">
                <a:latin typeface="Candara" panose="020E0502030303020204" pitchFamily="34" charset="0"/>
              </a:rPr>
              <a:t>OS</a:t>
            </a:r>
            <a:r>
              <a:rPr lang="en-US" sz="1800" dirty="0">
                <a:latin typeface="Candara" panose="020E0502030303020204" pitchFamily="34" charset="0"/>
              </a:rPr>
              <a:t> or are available as </a:t>
            </a:r>
            <a:r>
              <a:rPr lang="en-US" sz="1800" b="1" dirty="0">
                <a:latin typeface="Candara" panose="020E0502030303020204" pitchFamily="34" charset="0"/>
              </a:rPr>
              <a:t>add-on</a:t>
            </a:r>
            <a:r>
              <a:rPr lang="en-US" sz="1800" dirty="0">
                <a:latin typeface="Candara" panose="020E0502030303020204" pitchFamily="34" charset="0"/>
              </a:rPr>
              <a:t> applications that aid in</a:t>
            </a:r>
          </a:p>
          <a:p>
            <a:pPr>
              <a:lnSpc>
                <a:spcPct val="150000"/>
              </a:lnSpc>
            </a:pPr>
            <a:r>
              <a:rPr lang="en-US" sz="1800" dirty="0">
                <a:latin typeface="Candara" panose="020E0502030303020204" pitchFamily="34" charset="0"/>
              </a:rPr>
              <a:t>obtaining network parameters or in the diagnosis of network problems. We will describe some of the</a:t>
            </a:r>
          </a:p>
          <a:p>
            <a:pPr>
              <a:lnSpc>
                <a:spcPct val="150000"/>
              </a:lnSpc>
            </a:pPr>
            <a:r>
              <a:rPr lang="en-US" sz="1800" dirty="0">
                <a:latin typeface="Candara" panose="020E0502030303020204" pitchFamily="34" charset="0"/>
              </a:rPr>
              <a:t>more popular ones here under the three categories of </a:t>
            </a:r>
            <a:r>
              <a:rPr lang="en-US" sz="1800" b="1" dirty="0">
                <a:solidFill>
                  <a:srgbClr val="0070C0"/>
                </a:solidFill>
                <a:latin typeface="Candara" panose="020E0502030303020204" pitchFamily="34" charset="0"/>
              </a:rPr>
              <a:t>status</a:t>
            </a:r>
            <a:r>
              <a:rPr lang="en-US" sz="1800" dirty="0">
                <a:solidFill>
                  <a:srgbClr val="0070C0"/>
                </a:solidFill>
                <a:latin typeface="Candara" panose="020E0502030303020204" pitchFamily="34" charset="0"/>
              </a:rPr>
              <a:t> </a:t>
            </a:r>
            <a:r>
              <a:rPr lang="en-US" sz="1800" b="1" dirty="0">
                <a:solidFill>
                  <a:srgbClr val="0070C0"/>
                </a:solidFill>
                <a:latin typeface="Candara" panose="020E0502030303020204" pitchFamily="34" charset="0"/>
              </a:rPr>
              <a:t>monitoring</a:t>
            </a:r>
            <a:r>
              <a:rPr lang="en-US" sz="1800" dirty="0">
                <a:latin typeface="Candara" panose="020E0502030303020204" pitchFamily="34" charset="0"/>
              </a:rPr>
              <a:t>, </a:t>
            </a:r>
            <a:r>
              <a:rPr lang="en-US" sz="1800" b="1" dirty="0">
                <a:solidFill>
                  <a:srgbClr val="0070C0"/>
                </a:solidFill>
                <a:latin typeface="Candara" panose="020E0502030303020204" pitchFamily="34" charset="0"/>
              </a:rPr>
              <a:t>traffic</a:t>
            </a:r>
            <a:r>
              <a:rPr lang="en-US" sz="1800" dirty="0">
                <a:solidFill>
                  <a:srgbClr val="0070C0"/>
                </a:solidFill>
                <a:latin typeface="Candara" panose="020E0502030303020204" pitchFamily="34" charset="0"/>
              </a:rPr>
              <a:t> </a:t>
            </a:r>
            <a:r>
              <a:rPr lang="en-US" sz="1800" b="1" dirty="0">
                <a:solidFill>
                  <a:srgbClr val="0070C0"/>
                </a:solidFill>
                <a:latin typeface="Candara" panose="020E0502030303020204" pitchFamily="34" charset="0"/>
              </a:rPr>
              <a:t>monitoring</a:t>
            </a:r>
            <a:r>
              <a:rPr lang="en-US" sz="1800" dirty="0">
                <a:latin typeface="Candara" panose="020E0502030303020204" pitchFamily="34" charset="0"/>
              </a:rPr>
              <a:t>, and </a:t>
            </a:r>
            <a:r>
              <a:rPr lang="en-US" sz="1800" b="1" dirty="0" smtClean="0">
                <a:solidFill>
                  <a:srgbClr val="0070C0"/>
                </a:solidFill>
                <a:latin typeface="Candara" panose="020E0502030303020204" pitchFamily="34" charset="0"/>
              </a:rPr>
              <a:t>route monitoring</a:t>
            </a:r>
            <a:r>
              <a:rPr lang="en-US" sz="1800" dirty="0">
                <a:latin typeface="Candara" panose="020E0502030303020204" pitchFamily="34" charset="0"/>
              </a:rPr>
              <a:t>.</a:t>
            </a:r>
            <a:endParaRPr lang="ar-SA" sz="1800" dirty="0">
              <a:latin typeface="Candara" panose="020E0502030303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Shape 347"/>
          <p:cNvSpPr txBox="1"/>
          <p:nvPr/>
        </p:nvSpPr>
        <p:spPr>
          <a:xfrm>
            <a:off x="7543801" y="8458201"/>
            <a:ext cx="1428749" cy="538161"/>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ea typeface="Times New Roman"/>
                <a:cs typeface="Times New Roman"/>
                <a:sym typeface="Times New Roman"/>
              </a:rPr>
              <a:t>*</a:t>
            </a:r>
          </a:p>
        </p:txBody>
      </p:sp>
      <p:cxnSp>
        <p:nvCxnSpPr>
          <p:cNvPr id="348" name="Shape 348"/>
          <p:cNvCxnSpPr/>
          <p:nvPr/>
        </p:nvCxnSpPr>
        <p:spPr>
          <a:xfrm>
            <a:off x="3276600" y="6015037"/>
            <a:ext cx="5638800" cy="0"/>
          </a:xfrm>
          <a:prstGeom prst="straightConnector1">
            <a:avLst/>
          </a:prstGeom>
          <a:noFill/>
          <a:ln w="12700" cap="rnd" cmpd="sng">
            <a:solidFill>
              <a:schemeClr val="dk1"/>
            </a:solidFill>
            <a:prstDash val="solid"/>
            <a:miter/>
            <a:headEnd type="none" w="med" len="med"/>
            <a:tailEnd type="none" w="med" len="med"/>
          </a:ln>
        </p:spPr>
      </p:cxnSp>
      <p:sp>
        <p:nvSpPr>
          <p:cNvPr id="349" name="Shape 349"/>
          <p:cNvSpPr txBox="1"/>
          <p:nvPr/>
        </p:nvSpPr>
        <p:spPr>
          <a:xfrm>
            <a:off x="2667000" y="6015038"/>
            <a:ext cx="1524000" cy="482599"/>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350" name="Shape 350"/>
          <p:cNvPicPr preferRelativeResize="0"/>
          <p:nvPr/>
        </p:nvPicPr>
        <p:blipFill rotWithShape="1">
          <a:blip r:embed="rId3">
            <a:alphaModFix/>
          </a:blip>
          <a:srcRect/>
          <a:stretch/>
        </p:blipFill>
        <p:spPr>
          <a:xfrm>
            <a:off x="3124200" y="1219200"/>
            <a:ext cx="5776912" cy="4243386"/>
          </a:xfrm>
          <a:prstGeom prst="rect">
            <a:avLst/>
          </a:prstGeom>
          <a:noFill/>
          <a:ln>
            <a:noFill/>
          </a:ln>
        </p:spPr>
      </p:pic>
      <p:sp>
        <p:nvSpPr>
          <p:cNvPr id="351" name="Shape 351"/>
          <p:cNvSpPr txBox="1"/>
          <p:nvPr/>
        </p:nvSpPr>
        <p:spPr>
          <a:xfrm>
            <a:off x="8305800" y="8342312"/>
            <a:ext cx="762000" cy="336549"/>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cxnSp>
        <p:nvCxnSpPr>
          <p:cNvPr id="352" name="Shape 352"/>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53" name="Shape 353"/>
          <p:cNvSpPr txBox="1"/>
          <p:nvPr/>
        </p:nvSpPr>
        <p:spPr>
          <a:xfrm>
            <a:off x="4414837" y="8458201"/>
            <a:ext cx="3462337" cy="461961"/>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and T. A. </a:t>
            </a:r>
            <a:r>
              <a:rPr lang="en-US" sz="1200" dirty="0" err="1">
                <a:solidFill>
                  <a:schemeClr val="dk1"/>
                </a:solidFill>
                <a:latin typeface="Candara" panose="020E0502030303020204" pitchFamily="34" charset="0"/>
              </a:rPr>
              <a:t>Gonsalves</a:t>
            </a:r>
            <a:r>
              <a:rPr lang="en-US" sz="1200" dirty="0">
                <a:solidFill>
                  <a:schemeClr val="dk1"/>
                </a:solidFill>
                <a:latin typeface="Candara" panose="020E0502030303020204" pitchFamily="34" charset="0"/>
              </a:rPr>
              <a:t> 2010</a:t>
            </a:r>
          </a:p>
        </p:txBody>
      </p:sp>
      <p:cxnSp>
        <p:nvCxnSpPr>
          <p:cNvPr id="354" name="Shape 354"/>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355" name="Shape 355"/>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356" name="Shape 356"/>
          <p:cNvSpPr txBox="1">
            <a:spLocks noGrp="1"/>
          </p:cNvSpPr>
          <p:nvPr>
            <p:ph type="title"/>
          </p:nvPr>
        </p:nvSpPr>
        <p:spPr>
          <a:xfrm>
            <a:off x="3200401" y="609601"/>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chemeClr val="dk1"/>
                </a:solidFill>
              </a:rPr>
              <a:t>Trace Route Sample 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158" y="169810"/>
            <a:ext cx="2398425" cy="309875"/>
          </a:xfrm>
        </p:spPr>
        <p:txBody>
          <a:bodyPr/>
          <a:lstStyle/>
          <a:p>
            <a:r>
              <a:rPr lang="en-US" sz="2000" b="1" dirty="0">
                <a:solidFill>
                  <a:srgbClr val="0070C0"/>
                </a:solidFill>
              </a:rPr>
              <a:t>SNMP Tools</a:t>
            </a:r>
            <a:endParaRPr lang="ar-SA" sz="2000" b="1" dirty="0">
              <a:solidFill>
                <a:srgbClr val="0070C0"/>
              </a:solidFill>
            </a:endParaRPr>
          </a:p>
        </p:txBody>
      </p:sp>
      <p:sp>
        <p:nvSpPr>
          <p:cNvPr id="3" name="TextBox 2"/>
          <p:cNvSpPr txBox="1"/>
          <p:nvPr/>
        </p:nvSpPr>
        <p:spPr>
          <a:xfrm>
            <a:off x="158496" y="459898"/>
            <a:ext cx="11838432" cy="8032968"/>
          </a:xfrm>
          <a:prstGeom prst="rect">
            <a:avLst/>
          </a:prstGeom>
          <a:noFill/>
        </p:spPr>
        <p:txBody>
          <a:bodyPr wrap="square" rtlCol="1">
            <a:spAutoFit/>
          </a:bodyPr>
          <a:lstStyle/>
          <a:p>
            <a:r>
              <a:rPr lang="en-US" sz="1200" dirty="0">
                <a:latin typeface="Candara" panose="020E0502030303020204" pitchFamily="34" charset="0"/>
              </a:rPr>
              <a:t>There are </a:t>
            </a:r>
            <a:r>
              <a:rPr lang="en-US" sz="1200" b="1" dirty="0">
                <a:latin typeface="Candara" panose="020E0502030303020204" pitchFamily="34" charset="0"/>
              </a:rPr>
              <a:t>several</a:t>
            </a:r>
            <a:r>
              <a:rPr lang="en-US" sz="1200" dirty="0">
                <a:latin typeface="Candara" panose="020E0502030303020204" pitchFamily="34" charset="0"/>
              </a:rPr>
              <a:t> </a:t>
            </a:r>
            <a:r>
              <a:rPr lang="en-US" sz="1200" b="1" dirty="0">
                <a:latin typeface="Candara" panose="020E0502030303020204" pitchFamily="34" charset="0"/>
              </a:rPr>
              <a:t>tools</a:t>
            </a:r>
            <a:r>
              <a:rPr lang="en-US" sz="1200" dirty="0">
                <a:latin typeface="Candara" panose="020E0502030303020204" pitchFamily="34" charset="0"/>
              </a:rPr>
              <a:t> available to obtain the </a:t>
            </a:r>
            <a:r>
              <a:rPr lang="en-US" sz="1200" b="1" dirty="0">
                <a:latin typeface="Candara" panose="020E0502030303020204" pitchFamily="34" charset="0"/>
              </a:rPr>
              <a:t>MIB tree structure</a:t>
            </a:r>
            <a:r>
              <a:rPr lang="en-US" sz="1200" dirty="0">
                <a:latin typeface="Candara" panose="020E0502030303020204" pitchFamily="34" charset="0"/>
              </a:rPr>
              <a:t>, as well as its values from a </a:t>
            </a:r>
            <a:r>
              <a:rPr lang="en-US" sz="1200" dirty="0" smtClean="0">
                <a:latin typeface="Candara" panose="020E0502030303020204" pitchFamily="34" charset="0"/>
              </a:rPr>
              <a:t>network element</a:t>
            </a:r>
            <a:r>
              <a:rPr lang="en-US" sz="1200" dirty="0">
                <a:latin typeface="Candara" panose="020E0502030303020204" pitchFamily="34" charset="0"/>
              </a:rPr>
              <a:t>. Each of these tools has several implementations and functionality.</a:t>
            </a:r>
            <a:endParaRPr lang="en-US" sz="1200" dirty="0" smtClean="0">
              <a:latin typeface="Candara" panose="020E0502030303020204" pitchFamily="34" charset="0"/>
            </a:endParaRPr>
          </a:p>
          <a:p>
            <a:endParaRPr lang="en-US" sz="1200" dirty="0">
              <a:latin typeface="Candara" panose="020E0502030303020204" pitchFamily="34" charset="0"/>
            </a:endParaRPr>
          </a:p>
          <a:p>
            <a:r>
              <a:rPr lang="en-US" sz="1200" b="1" dirty="0">
                <a:solidFill>
                  <a:srgbClr val="0070C0"/>
                </a:solidFill>
                <a:latin typeface="Candara" panose="020E0502030303020204" pitchFamily="34" charset="0"/>
              </a:rPr>
              <a:t>SNMP MIB tools </a:t>
            </a:r>
            <a:r>
              <a:rPr lang="en-US" sz="1200" dirty="0">
                <a:latin typeface="Candara" panose="020E0502030303020204" pitchFamily="34" charset="0"/>
              </a:rPr>
              <a:t>are of three types: (1) </a:t>
            </a:r>
            <a:r>
              <a:rPr lang="en-US" sz="1200" b="1" dirty="0">
                <a:solidFill>
                  <a:srgbClr val="669900"/>
                </a:solidFill>
                <a:latin typeface="Candara" panose="020E0502030303020204" pitchFamily="34" charset="0"/>
              </a:rPr>
              <a:t>SNMP MIB browser </a:t>
            </a:r>
            <a:r>
              <a:rPr lang="en-US" sz="1200" dirty="0">
                <a:latin typeface="Candara" panose="020E0502030303020204" pitchFamily="34" charset="0"/>
              </a:rPr>
              <a:t>uses a graphical interface; (2) a </a:t>
            </a:r>
            <a:r>
              <a:rPr lang="en-US" sz="1200" b="1" dirty="0">
                <a:solidFill>
                  <a:srgbClr val="669900"/>
                </a:solidFill>
                <a:latin typeface="Candara" panose="020E0502030303020204" pitchFamily="34" charset="0"/>
              </a:rPr>
              <a:t>set </a:t>
            </a:r>
            <a:r>
              <a:rPr lang="en-US" sz="1200" b="1" dirty="0" smtClean="0">
                <a:solidFill>
                  <a:srgbClr val="669900"/>
                </a:solidFill>
                <a:latin typeface="Candara" panose="020E0502030303020204" pitchFamily="34" charset="0"/>
              </a:rPr>
              <a:t>of SNMP </a:t>
            </a:r>
            <a:r>
              <a:rPr lang="en-US" sz="1200" b="1" dirty="0">
                <a:solidFill>
                  <a:srgbClr val="669900"/>
                </a:solidFill>
                <a:latin typeface="Candara" panose="020E0502030303020204" pitchFamily="34" charset="0"/>
              </a:rPr>
              <a:t>command-line tools</a:t>
            </a:r>
            <a:r>
              <a:rPr lang="en-US" sz="1200" dirty="0">
                <a:latin typeface="Candara" panose="020E0502030303020204" pitchFamily="34" charset="0"/>
              </a:rPr>
              <a:t>, which is primarily UNIX- and Linux/FreeBSD-based tools; and (3) </a:t>
            </a:r>
            <a:r>
              <a:rPr lang="en-US" sz="1200" b="1" dirty="0" smtClean="0">
                <a:solidFill>
                  <a:srgbClr val="669900"/>
                </a:solidFill>
                <a:latin typeface="Candara" panose="020E0502030303020204" pitchFamily="34" charset="0"/>
              </a:rPr>
              <a:t>Linux/FreeBSD-based </a:t>
            </a:r>
            <a:r>
              <a:rPr lang="en-US" sz="1200" b="1" dirty="0">
                <a:solidFill>
                  <a:srgbClr val="669900"/>
                </a:solidFill>
                <a:latin typeface="Candara" panose="020E0502030303020204" pitchFamily="34" charset="0"/>
              </a:rPr>
              <a:t>tool</a:t>
            </a:r>
            <a:r>
              <a:rPr lang="en-US" sz="1200" dirty="0">
                <a:latin typeface="Candara" panose="020E0502030303020204" pitchFamily="34" charset="0"/>
              </a:rPr>
              <a:t>, </a:t>
            </a:r>
            <a:r>
              <a:rPr lang="en-US" sz="1200" b="1" dirty="0">
                <a:solidFill>
                  <a:srgbClr val="CC6600"/>
                </a:solidFill>
                <a:latin typeface="Candara" panose="020E0502030303020204" pitchFamily="34" charset="0"/>
              </a:rPr>
              <a:t>snmpsniff</a:t>
            </a:r>
            <a:r>
              <a:rPr lang="en-US" sz="1200" dirty="0">
                <a:latin typeface="Candara" panose="020E0502030303020204" pitchFamily="34" charset="0"/>
              </a:rPr>
              <a:t>, which is useful to read SNMP PDUs</a:t>
            </a:r>
            <a:r>
              <a:rPr lang="en-US" sz="1200" dirty="0" smtClean="0">
                <a:latin typeface="Candara" panose="020E0502030303020204" pitchFamily="34" charset="0"/>
              </a:rPr>
              <a:t>.</a:t>
            </a:r>
          </a:p>
          <a:p>
            <a:endParaRPr lang="en-US" sz="1200" dirty="0">
              <a:latin typeface="Candara" panose="020E0502030303020204" pitchFamily="34" charset="0"/>
            </a:endParaRPr>
          </a:p>
          <a:p>
            <a:pPr marL="342900" indent="-342900">
              <a:buFont typeface="Wingdings" panose="05000000000000000000" pitchFamily="2" charset="2"/>
              <a:buChar char="v"/>
            </a:pPr>
            <a:r>
              <a:rPr lang="en-US" sz="1200" b="1" dirty="0">
                <a:solidFill>
                  <a:srgbClr val="669900"/>
                </a:solidFill>
                <a:latin typeface="Candara" panose="020E0502030303020204" pitchFamily="34" charset="0"/>
              </a:rPr>
              <a:t>SNMP MIB Browser</a:t>
            </a:r>
            <a:r>
              <a:rPr lang="en-US" sz="1200" b="1" dirty="0" smtClean="0">
                <a:solidFill>
                  <a:srgbClr val="669900"/>
                </a:solidFill>
                <a:latin typeface="Candara" panose="020E0502030303020204" pitchFamily="34" charset="0"/>
              </a:rPr>
              <a:t>.</a:t>
            </a:r>
          </a:p>
          <a:p>
            <a:r>
              <a:rPr lang="en-US" sz="1200" dirty="0" smtClean="0">
                <a:latin typeface="Candara" panose="020E0502030303020204" pitchFamily="34" charset="0"/>
              </a:rPr>
              <a:t>An </a:t>
            </a:r>
            <a:r>
              <a:rPr lang="en-US" sz="1200" dirty="0">
                <a:latin typeface="Candara" panose="020E0502030303020204" pitchFamily="34" charset="0"/>
              </a:rPr>
              <a:t>SNMP MIB browser is a user-friendly tool that can be accessed from </a:t>
            </a:r>
            <a:r>
              <a:rPr lang="en-US" sz="1200" dirty="0" smtClean="0">
                <a:latin typeface="Candara" panose="020E0502030303020204" pitchFamily="34" charset="0"/>
              </a:rPr>
              <a:t>public </a:t>
            </a:r>
            <a:r>
              <a:rPr lang="en-US" sz="1200" dirty="0">
                <a:latin typeface="Candara" panose="020E0502030303020204" pitchFamily="34" charset="0"/>
              </a:rPr>
              <a:t>software </a:t>
            </a:r>
            <a:r>
              <a:rPr lang="en-US" sz="1200" dirty="0" smtClean="0">
                <a:latin typeface="Candara" panose="020E0502030303020204" pitchFamily="34" charset="0"/>
              </a:rPr>
              <a:t>libraries and can extract MIB-II of SNMPv1 or SNMPv2. </a:t>
            </a:r>
            <a:r>
              <a:rPr lang="en-US" sz="1200" dirty="0">
                <a:latin typeface="Candara" panose="020E0502030303020204" pitchFamily="34" charset="0"/>
              </a:rPr>
              <a:t>Some can also acquire private MIB objects. You specify the host name or the </a:t>
            </a:r>
            <a:r>
              <a:rPr lang="en-US" sz="1200" dirty="0" smtClean="0">
                <a:latin typeface="Candara" panose="020E0502030303020204" pitchFamily="34" charset="0"/>
              </a:rPr>
              <a:t>IP address then </a:t>
            </a:r>
            <a:r>
              <a:rPr lang="en-US" sz="1200" dirty="0">
                <a:latin typeface="Candara" panose="020E0502030303020204" pitchFamily="34" charset="0"/>
              </a:rPr>
              <a:t>information on a specific MIB </a:t>
            </a:r>
            <a:r>
              <a:rPr lang="en-US" sz="1200" dirty="0" smtClean="0">
                <a:latin typeface="Candara" panose="020E0502030303020204" pitchFamily="34" charset="0"/>
              </a:rPr>
              <a:t>object can </a:t>
            </a:r>
            <a:r>
              <a:rPr lang="en-US" sz="1200" dirty="0">
                <a:latin typeface="Candara" panose="020E0502030303020204" pitchFamily="34" charset="0"/>
              </a:rPr>
              <a:t>be requested, </a:t>
            </a:r>
            <a:r>
              <a:rPr lang="en-US" sz="1200" dirty="0" smtClean="0">
                <a:latin typeface="Candara" panose="020E0502030303020204" pitchFamily="34" charset="0"/>
              </a:rPr>
              <a:t>and the </a:t>
            </a:r>
            <a:r>
              <a:rPr lang="en-US" sz="1200" dirty="0">
                <a:latin typeface="Candara" panose="020E0502030303020204" pitchFamily="34" charset="0"/>
              </a:rPr>
              <a:t>response comes back with the object </a:t>
            </a:r>
            <a:r>
              <a:rPr lang="en-US" sz="1200" dirty="0" smtClean="0">
                <a:latin typeface="Candara" panose="020E0502030303020204" pitchFamily="34" charset="0"/>
              </a:rPr>
              <a:t>identifiers </a:t>
            </a:r>
            <a:r>
              <a:rPr lang="en-US" sz="1200" dirty="0">
                <a:latin typeface="Candara" panose="020E0502030303020204" pitchFamily="34" charset="0"/>
              </a:rPr>
              <a:t>and </a:t>
            </a:r>
            <a:r>
              <a:rPr lang="en-US" sz="1200" dirty="0" smtClean="0">
                <a:latin typeface="Candara" panose="020E0502030303020204" pitchFamily="34" charset="0"/>
              </a:rPr>
              <a:t>values of the objects.</a:t>
            </a:r>
          </a:p>
          <a:p>
            <a:r>
              <a:rPr lang="en-US" sz="1200" b="1" dirty="0" smtClean="0">
                <a:latin typeface="Candara" panose="020E0502030303020204" pitchFamily="34" charset="0"/>
              </a:rPr>
              <a:t>Figure </a:t>
            </a:r>
            <a:r>
              <a:rPr lang="en-US" sz="1200" b="1" dirty="0">
                <a:latin typeface="Candara" panose="020E0502030303020204" pitchFamily="34" charset="0"/>
              </a:rPr>
              <a:t>9.8 shows </a:t>
            </a:r>
            <a:r>
              <a:rPr lang="en-US" sz="1200" dirty="0" smtClean="0">
                <a:latin typeface="Candara" panose="020E0502030303020204" pitchFamily="34" charset="0"/>
              </a:rPr>
              <a:t>the results </a:t>
            </a:r>
            <a:r>
              <a:rPr lang="en-US" sz="1200" dirty="0">
                <a:latin typeface="Candara" panose="020E0502030303020204" pitchFamily="34" charset="0"/>
              </a:rPr>
              <a:t>obtained by using a text-based browser to retrieve the system group from host 99.77.147.182</a:t>
            </a:r>
            <a:r>
              <a:rPr lang="en-US" sz="1200" dirty="0" smtClean="0">
                <a:latin typeface="Candara" panose="020E0502030303020204" pitchFamily="34" charset="0"/>
              </a:rPr>
              <a:t>.</a:t>
            </a:r>
          </a:p>
          <a:p>
            <a:endParaRPr lang="en-US" sz="1200" dirty="0">
              <a:latin typeface="Candara" panose="020E0502030303020204" pitchFamily="34" charset="0"/>
            </a:endParaRPr>
          </a:p>
          <a:p>
            <a:endParaRPr lang="en-US" sz="1200" dirty="0" smtClean="0">
              <a:latin typeface="Candara" panose="020E0502030303020204" pitchFamily="34" charset="0"/>
            </a:endParaRPr>
          </a:p>
          <a:p>
            <a:endParaRPr lang="en-US" sz="1200" dirty="0">
              <a:latin typeface="Candara" panose="020E0502030303020204" pitchFamily="34" charset="0"/>
            </a:endParaRPr>
          </a:p>
          <a:p>
            <a:endParaRPr lang="en-US" sz="1200" dirty="0" smtClean="0">
              <a:latin typeface="Candara" panose="020E0502030303020204" pitchFamily="34" charset="0"/>
            </a:endParaRPr>
          </a:p>
          <a:p>
            <a:endParaRPr lang="en-US" sz="1200" dirty="0" smtClean="0">
              <a:latin typeface="Candara" panose="020E0502030303020204" pitchFamily="34" charset="0"/>
            </a:endParaRPr>
          </a:p>
          <a:p>
            <a:endParaRPr lang="en-US" sz="1200" dirty="0">
              <a:latin typeface="Candara" panose="020E0502030303020204" pitchFamily="34" charset="0"/>
            </a:endParaRPr>
          </a:p>
          <a:p>
            <a:endParaRPr lang="en-US" sz="1200" dirty="0" smtClean="0">
              <a:latin typeface="Candara" panose="020E0502030303020204" pitchFamily="34" charset="0"/>
            </a:endParaRPr>
          </a:p>
          <a:p>
            <a:endParaRPr lang="en-US" sz="1200" dirty="0">
              <a:latin typeface="Candara" panose="020E0502030303020204" pitchFamily="34" charset="0"/>
            </a:endParaRPr>
          </a:p>
          <a:p>
            <a:endParaRPr lang="en-US" sz="1200" dirty="0" smtClean="0">
              <a:latin typeface="Candara" panose="020E0502030303020204" pitchFamily="34" charset="0"/>
            </a:endParaRPr>
          </a:p>
          <a:p>
            <a:pPr marL="342900" indent="-342900">
              <a:buFont typeface="Wingdings" panose="05000000000000000000" pitchFamily="2" charset="2"/>
              <a:buChar char="v"/>
            </a:pPr>
            <a:r>
              <a:rPr lang="en-US" sz="1200" b="1" dirty="0">
                <a:solidFill>
                  <a:srgbClr val="669900"/>
                </a:solidFill>
                <a:latin typeface="Candara" panose="020E0502030303020204" pitchFamily="34" charset="0"/>
              </a:rPr>
              <a:t>SNMP Command-Line Tools. </a:t>
            </a:r>
            <a:endParaRPr lang="en-US" sz="1200" b="1" dirty="0" smtClean="0">
              <a:solidFill>
                <a:srgbClr val="669900"/>
              </a:solidFill>
              <a:latin typeface="Candara" panose="020E0502030303020204" pitchFamily="34" charset="0"/>
            </a:endParaRPr>
          </a:p>
          <a:p>
            <a:r>
              <a:rPr lang="en-US" sz="1200" dirty="0" smtClean="0">
                <a:latin typeface="Candara" panose="020E0502030303020204" pitchFamily="34" charset="0"/>
              </a:rPr>
              <a:t>There </a:t>
            </a:r>
            <a:r>
              <a:rPr lang="en-US" sz="1200" dirty="0">
                <a:latin typeface="Candara" panose="020E0502030303020204" pitchFamily="34" charset="0"/>
              </a:rPr>
              <a:t>are several SNMP command-line tools available in the </a:t>
            </a:r>
            <a:r>
              <a:rPr lang="en-US" sz="1200" dirty="0" smtClean="0">
                <a:latin typeface="Candara" panose="020E0502030303020204" pitchFamily="34" charset="0"/>
              </a:rPr>
              <a:t>UNIX, Linux</a:t>
            </a:r>
            <a:r>
              <a:rPr lang="en-US" sz="1200" dirty="0">
                <a:latin typeface="Candara" panose="020E0502030303020204" pitchFamily="34" charset="0"/>
              </a:rPr>
              <a:t>, or FreeBSD and Windows OS environments. Command-line tools generate SNMP </a:t>
            </a:r>
            <a:r>
              <a:rPr lang="en-US" sz="1200" dirty="0" smtClean="0">
                <a:latin typeface="Candara" panose="020E0502030303020204" pitchFamily="34" charset="0"/>
              </a:rPr>
              <a:t>messages, which </a:t>
            </a:r>
            <a:r>
              <a:rPr lang="en-US" sz="1200" dirty="0">
                <a:latin typeface="Candara" panose="020E0502030303020204" pitchFamily="34" charset="0"/>
              </a:rPr>
              <a:t>are </a:t>
            </a:r>
            <a:r>
              <a:rPr lang="en-US" sz="1200" b="1" dirty="0">
                <a:solidFill>
                  <a:schemeClr val="accent1">
                    <a:lumMod val="75000"/>
                  </a:schemeClr>
                </a:solidFill>
                <a:latin typeface="Candara" panose="020E0502030303020204" pitchFamily="34" charset="0"/>
              </a:rPr>
              <a:t>get</a:t>
            </a:r>
            <a:r>
              <a:rPr lang="en-US" sz="1200" dirty="0">
                <a:latin typeface="Candara" panose="020E0502030303020204" pitchFamily="34" charset="0"/>
              </a:rPr>
              <a:t>, </a:t>
            </a:r>
            <a:r>
              <a:rPr lang="en-US" sz="1200" b="1" dirty="0">
                <a:solidFill>
                  <a:schemeClr val="accent1">
                    <a:lumMod val="75000"/>
                  </a:schemeClr>
                </a:solidFill>
                <a:latin typeface="Candara" panose="020E0502030303020204" pitchFamily="34" charset="0"/>
              </a:rPr>
              <a:t>get-next</a:t>
            </a:r>
            <a:r>
              <a:rPr lang="en-US" sz="1200" dirty="0">
                <a:latin typeface="Candara" panose="020E0502030303020204" pitchFamily="34" charset="0"/>
              </a:rPr>
              <a:t>, </a:t>
            </a:r>
            <a:r>
              <a:rPr lang="en-US" sz="1200" b="1" dirty="0">
                <a:solidFill>
                  <a:schemeClr val="accent1">
                    <a:lumMod val="75000"/>
                  </a:schemeClr>
                </a:solidFill>
                <a:latin typeface="Candara" panose="020E0502030303020204" pitchFamily="34" charset="0"/>
              </a:rPr>
              <a:t>getbulk</a:t>
            </a:r>
            <a:r>
              <a:rPr lang="en-US" sz="1200" dirty="0">
                <a:latin typeface="Candara" panose="020E0502030303020204" pitchFamily="34" charset="0"/>
              </a:rPr>
              <a:t>, </a:t>
            </a:r>
            <a:r>
              <a:rPr lang="en-US" sz="1200" b="1" dirty="0">
                <a:solidFill>
                  <a:schemeClr val="accent1">
                    <a:lumMod val="75000"/>
                  </a:schemeClr>
                </a:solidFill>
                <a:latin typeface="Candara" panose="020E0502030303020204" pitchFamily="34" charset="0"/>
              </a:rPr>
              <a:t>set</a:t>
            </a:r>
            <a:r>
              <a:rPr lang="en-US" sz="1200" dirty="0">
                <a:latin typeface="Candara" panose="020E0502030303020204" pitchFamily="34" charset="0"/>
              </a:rPr>
              <a:t>, </a:t>
            </a:r>
            <a:r>
              <a:rPr lang="en-US" sz="1200" b="1" dirty="0">
                <a:solidFill>
                  <a:schemeClr val="accent1">
                    <a:lumMod val="75000"/>
                  </a:schemeClr>
                </a:solidFill>
                <a:latin typeface="Candara" panose="020E0502030303020204" pitchFamily="34" charset="0"/>
              </a:rPr>
              <a:t>response</a:t>
            </a:r>
            <a:r>
              <a:rPr lang="en-US" sz="1200" dirty="0">
                <a:latin typeface="Candara" panose="020E0502030303020204" pitchFamily="34" charset="0"/>
              </a:rPr>
              <a:t>, and </a:t>
            </a:r>
            <a:r>
              <a:rPr lang="en-US" sz="1200" b="1" dirty="0">
                <a:solidFill>
                  <a:schemeClr val="accent1">
                    <a:lumMod val="75000"/>
                  </a:schemeClr>
                </a:solidFill>
                <a:latin typeface="Candara" panose="020E0502030303020204" pitchFamily="34" charset="0"/>
              </a:rPr>
              <a:t>trap</a:t>
            </a:r>
            <a:r>
              <a:rPr lang="en-US" sz="1200" dirty="0" smtClean="0">
                <a:latin typeface="Candara" panose="020E0502030303020204" pitchFamily="34" charset="0"/>
              </a:rPr>
              <a:t>.</a:t>
            </a:r>
          </a:p>
          <a:p>
            <a:endParaRPr lang="en-US" sz="1200" dirty="0" smtClean="0">
              <a:latin typeface="Candara" panose="020E0502030303020204" pitchFamily="34" charset="0"/>
            </a:endParaRPr>
          </a:p>
          <a:p>
            <a:pPr marL="285750" lvl="3" indent="-285750">
              <a:buFont typeface="Wingdings" panose="05000000000000000000" pitchFamily="2" charset="2"/>
              <a:buChar char="§"/>
            </a:pPr>
            <a:r>
              <a:rPr lang="en-US" sz="1200" b="1" dirty="0" smtClean="0">
                <a:solidFill>
                  <a:schemeClr val="accent1">
                    <a:lumMod val="75000"/>
                  </a:schemeClr>
                </a:solidFill>
                <a:latin typeface="Candara" panose="020E0502030303020204" pitchFamily="34" charset="0"/>
              </a:rPr>
              <a:t>SNMP </a:t>
            </a:r>
            <a:r>
              <a:rPr lang="en-US" sz="1200" b="1" dirty="0">
                <a:solidFill>
                  <a:schemeClr val="accent1">
                    <a:lumMod val="75000"/>
                  </a:schemeClr>
                </a:solidFill>
                <a:latin typeface="Candara" panose="020E0502030303020204" pitchFamily="34" charset="0"/>
              </a:rPr>
              <a:t>Get Command</a:t>
            </a:r>
            <a:r>
              <a:rPr lang="en-US" sz="1200" dirty="0">
                <a:latin typeface="Candara" panose="020E0502030303020204" pitchFamily="34" charset="0"/>
              </a:rPr>
              <a:t>. </a:t>
            </a:r>
            <a:r>
              <a:rPr lang="en-US" sz="1200" dirty="0">
                <a:solidFill>
                  <a:srgbClr val="CC6600"/>
                </a:solidFill>
                <a:latin typeface="Candara" panose="020E0502030303020204" pitchFamily="34" charset="0"/>
              </a:rPr>
              <a:t>snmpget [options] host community objectID [objectID]</a:t>
            </a:r>
            <a:endParaRPr lang="en-US" sz="1200" dirty="0" smtClean="0">
              <a:solidFill>
                <a:srgbClr val="CC6600"/>
              </a:solidFill>
              <a:latin typeface="Candara" panose="020E0502030303020204" pitchFamily="34" charset="0"/>
            </a:endParaRPr>
          </a:p>
          <a:p>
            <a:pPr lvl="3"/>
            <a:r>
              <a:rPr lang="en-US" sz="1200" dirty="0">
                <a:latin typeface="Candara" panose="020E0502030303020204" pitchFamily="34" charset="0"/>
              </a:rPr>
              <a:t>This command communicates with a network object using the </a:t>
            </a:r>
            <a:r>
              <a:rPr lang="en-US" sz="1200" dirty="0" smtClean="0">
                <a:latin typeface="Candara" panose="020E0502030303020204" pitchFamily="34" charset="0"/>
              </a:rPr>
              <a:t>SNMP get-request </a:t>
            </a:r>
            <a:r>
              <a:rPr lang="en-US" sz="1200" dirty="0">
                <a:latin typeface="Candara" panose="020E0502030303020204" pitchFamily="34" charset="0"/>
              </a:rPr>
              <a:t>message. </a:t>
            </a:r>
            <a:r>
              <a:rPr lang="en-US" sz="1200" dirty="0" smtClean="0">
                <a:latin typeface="Candara" panose="020E0502030303020204" pitchFamily="34" charset="0"/>
              </a:rPr>
              <a:t>If the </a:t>
            </a:r>
            <a:r>
              <a:rPr lang="en-US" sz="1200" dirty="0">
                <a:latin typeface="Candara" panose="020E0502030303020204" pitchFamily="34" charset="0"/>
              </a:rPr>
              <a:t>SNMP agent resides on the host with the </a:t>
            </a:r>
            <a:r>
              <a:rPr lang="en-US" sz="1200" dirty="0" smtClean="0">
                <a:latin typeface="Candara" panose="020E0502030303020204" pitchFamily="34" charset="0"/>
              </a:rPr>
              <a:t>matching </a:t>
            </a:r>
            <a:r>
              <a:rPr lang="en-US" sz="1200" dirty="0">
                <a:latin typeface="Candara" panose="020E0502030303020204" pitchFamily="34" charset="0"/>
              </a:rPr>
              <a:t>community name, it responds with a get-response message returning the value of the objectID. </a:t>
            </a:r>
            <a:r>
              <a:rPr lang="en-US" sz="1200" dirty="0" smtClean="0">
                <a:latin typeface="Candara" panose="020E0502030303020204" pitchFamily="34" charset="0"/>
              </a:rPr>
              <a:t>If the </a:t>
            </a:r>
            <a:r>
              <a:rPr lang="en-US" sz="1200" dirty="0">
                <a:latin typeface="Candara" panose="020E0502030303020204" pitchFamily="34" charset="0"/>
              </a:rPr>
              <a:t>get-request message is invalid, the get-response message </a:t>
            </a:r>
            <a:r>
              <a:rPr lang="en-US" sz="1200" dirty="0" smtClean="0">
                <a:latin typeface="Candara" panose="020E0502030303020204" pitchFamily="34" charset="0"/>
              </a:rPr>
              <a:t>contains the </a:t>
            </a:r>
            <a:r>
              <a:rPr lang="en-US" sz="1200" dirty="0">
                <a:latin typeface="Candara" panose="020E0502030303020204" pitchFamily="34" charset="0"/>
              </a:rPr>
              <a:t>appropriate error indication</a:t>
            </a:r>
            <a:r>
              <a:rPr lang="en-US" sz="1200" dirty="0" smtClean="0">
                <a:latin typeface="Candara" panose="020E0502030303020204" pitchFamily="34" charset="0"/>
              </a:rPr>
              <a:t>.</a:t>
            </a:r>
          </a:p>
          <a:p>
            <a:pPr lvl="3"/>
            <a:endParaRPr lang="en-US" sz="1200" dirty="0">
              <a:latin typeface="Candara" panose="020E0502030303020204" pitchFamily="34" charset="0"/>
            </a:endParaRPr>
          </a:p>
          <a:p>
            <a:pPr marL="285750" lvl="3" indent="-285750">
              <a:buFont typeface="Wingdings" panose="05000000000000000000" pitchFamily="2" charset="2"/>
              <a:buChar char="§"/>
            </a:pPr>
            <a:r>
              <a:rPr lang="en-US" sz="1200" b="1" dirty="0">
                <a:solidFill>
                  <a:schemeClr val="accent1">
                    <a:lumMod val="75000"/>
                  </a:schemeClr>
                </a:solidFill>
                <a:latin typeface="Candara" panose="020E0502030303020204" pitchFamily="34" charset="0"/>
              </a:rPr>
              <a:t>SNMP Get-Next </a:t>
            </a:r>
            <a:r>
              <a:rPr lang="en-US" sz="1200" b="1" dirty="0" smtClean="0">
                <a:solidFill>
                  <a:schemeClr val="accent1">
                    <a:lumMod val="75000"/>
                  </a:schemeClr>
                </a:solidFill>
                <a:latin typeface="Candara" panose="020E0502030303020204" pitchFamily="34" charset="0"/>
              </a:rPr>
              <a:t>Command</a:t>
            </a:r>
            <a:r>
              <a:rPr lang="en-US" sz="1200" dirty="0" smtClean="0">
                <a:latin typeface="Candara" panose="020E0502030303020204" pitchFamily="34" charset="0"/>
              </a:rPr>
              <a:t>. </a:t>
            </a:r>
            <a:r>
              <a:rPr lang="en-US" sz="1200" dirty="0" smtClean="0">
                <a:solidFill>
                  <a:srgbClr val="CC6600"/>
                </a:solidFill>
                <a:latin typeface="Candara" panose="020E0502030303020204" pitchFamily="34" charset="0"/>
              </a:rPr>
              <a:t>snmpgetnext </a:t>
            </a:r>
            <a:r>
              <a:rPr lang="en-US" sz="1200" dirty="0">
                <a:solidFill>
                  <a:srgbClr val="CC6600"/>
                </a:solidFill>
                <a:latin typeface="Candara" panose="020E0502030303020204" pitchFamily="34" charset="0"/>
              </a:rPr>
              <a:t>[options] host community objectID [objectID</a:t>
            </a:r>
            <a:r>
              <a:rPr lang="en-US" sz="1200" dirty="0" smtClean="0">
                <a:solidFill>
                  <a:srgbClr val="CC6600"/>
                </a:solidFill>
                <a:latin typeface="Candara" panose="020E0502030303020204" pitchFamily="34" charset="0"/>
              </a:rPr>
              <a:t>]</a:t>
            </a:r>
          </a:p>
          <a:p>
            <a:pPr lvl="3"/>
            <a:r>
              <a:rPr lang="en-US" sz="1200" dirty="0">
                <a:latin typeface="Candara" panose="020E0502030303020204" pitchFamily="34" charset="0"/>
              </a:rPr>
              <a:t>The command is similar to snmpget except  is especially useful to get the values </a:t>
            </a:r>
            <a:r>
              <a:rPr lang="en-US" sz="1200" dirty="0" smtClean="0">
                <a:latin typeface="Candara" panose="020E0502030303020204" pitchFamily="34" charset="0"/>
              </a:rPr>
              <a:t>of variables </a:t>
            </a:r>
            <a:r>
              <a:rPr lang="en-US" sz="1200" dirty="0">
                <a:latin typeface="Candara" panose="020E0502030303020204" pitchFamily="34" charset="0"/>
              </a:rPr>
              <a:t>in an aggregate object, i.e., in a table.</a:t>
            </a:r>
          </a:p>
          <a:p>
            <a:pPr lvl="3"/>
            <a:endParaRPr lang="en-US" sz="1200" dirty="0" smtClean="0">
              <a:latin typeface="Candara" panose="020E0502030303020204" pitchFamily="34" charset="0"/>
            </a:endParaRPr>
          </a:p>
          <a:p>
            <a:pPr marL="285750" lvl="3" indent="-285750">
              <a:buFont typeface="Wingdings" panose="05000000000000000000" pitchFamily="2" charset="2"/>
              <a:buChar char="§"/>
            </a:pPr>
            <a:r>
              <a:rPr lang="en-US" sz="1200" b="1" dirty="0">
                <a:solidFill>
                  <a:schemeClr val="accent1">
                    <a:lumMod val="75000"/>
                  </a:schemeClr>
                </a:solidFill>
                <a:latin typeface="Candara" panose="020E0502030303020204" pitchFamily="34" charset="0"/>
              </a:rPr>
              <a:t>SNMP Walk Command</a:t>
            </a:r>
            <a:r>
              <a:rPr lang="en-US" sz="1200" dirty="0" smtClean="0">
                <a:latin typeface="Candara" panose="020E0502030303020204" pitchFamily="34" charset="0"/>
              </a:rPr>
              <a:t>. </a:t>
            </a:r>
            <a:r>
              <a:rPr lang="en-US" sz="1200" dirty="0">
                <a:solidFill>
                  <a:srgbClr val="CC6600"/>
                </a:solidFill>
                <a:latin typeface="Candara" panose="020E0502030303020204" pitchFamily="34" charset="0"/>
              </a:rPr>
              <a:t>snmpwalk [options] host community [objectID]</a:t>
            </a:r>
          </a:p>
          <a:p>
            <a:pPr lvl="3"/>
            <a:r>
              <a:rPr lang="en-US" sz="1200" dirty="0">
                <a:latin typeface="Candara" panose="020E0502030303020204" pitchFamily="34" charset="0"/>
              </a:rPr>
              <a:t>The snmpwalk command uses get-next-request messages to get the MIB tree for the group </a:t>
            </a:r>
            <a:r>
              <a:rPr lang="en-US" sz="1200" dirty="0" smtClean="0">
                <a:latin typeface="Candara" panose="020E0502030303020204" pitchFamily="34" charset="0"/>
              </a:rPr>
              <a:t>defined by </a:t>
            </a:r>
            <a:r>
              <a:rPr lang="en-US" sz="1200" dirty="0">
                <a:latin typeface="Candara" panose="020E0502030303020204" pitchFamily="34" charset="0"/>
              </a:rPr>
              <a:t>the objectID specified in the request. It literally walks through the MIB.</a:t>
            </a:r>
          </a:p>
          <a:p>
            <a:pPr lvl="3"/>
            <a:endParaRPr lang="en-US" sz="1200" dirty="0" smtClean="0">
              <a:latin typeface="Candara" panose="020E0502030303020204" pitchFamily="34" charset="0"/>
            </a:endParaRPr>
          </a:p>
          <a:p>
            <a:pPr marL="285750" lvl="3" indent="-285750">
              <a:buFont typeface="Wingdings" panose="05000000000000000000" pitchFamily="2" charset="2"/>
              <a:buChar char="§"/>
            </a:pPr>
            <a:r>
              <a:rPr lang="en-US" sz="1200" b="1" dirty="0">
                <a:solidFill>
                  <a:schemeClr val="accent1">
                    <a:lumMod val="75000"/>
                  </a:schemeClr>
                </a:solidFill>
                <a:latin typeface="Candara" panose="020E0502030303020204" pitchFamily="34" charset="0"/>
              </a:rPr>
              <a:t>SNMP Set Command. </a:t>
            </a:r>
            <a:endParaRPr lang="en-US" sz="1200" b="1" dirty="0" smtClean="0">
              <a:solidFill>
                <a:schemeClr val="accent1">
                  <a:lumMod val="75000"/>
                </a:schemeClr>
              </a:solidFill>
              <a:latin typeface="Candara" panose="020E0502030303020204" pitchFamily="34" charset="0"/>
            </a:endParaRPr>
          </a:p>
          <a:p>
            <a:pPr lvl="3"/>
            <a:r>
              <a:rPr lang="en-US" sz="1200" dirty="0" smtClean="0">
                <a:latin typeface="Candara" panose="020E0502030303020204" pitchFamily="34" charset="0"/>
              </a:rPr>
              <a:t>The </a:t>
            </a:r>
            <a:r>
              <a:rPr lang="en-US" sz="1200" dirty="0">
                <a:latin typeface="Candara" panose="020E0502030303020204" pitchFamily="34" charset="0"/>
              </a:rPr>
              <a:t>snmpset command sends the SNMP set-request message and receives </a:t>
            </a:r>
            <a:r>
              <a:rPr lang="en-US" sz="1200" dirty="0" smtClean="0">
                <a:latin typeface="Candara" panose="020E0502030303020204" pitchFamily="34" charset="0"/>
              </a:rPr>
              <a:t>the get-response </a:t>
            </a:r>
            <a:r>
              <a:rPr lang="en-US" sz="1200" dirty="0">
                <a:latin typeface="Candara" panose="020E0502030303020204" pitchFamily="34" charset="0"/>
              </a:rPr>
              <a:t>command.</a:t>
            </a:r>
            <a:endParaRPr lang="en-US" sz="1200" dirty="0" smtClean="0">
              <a:latin typeface="Candara" panose="020E0502030303020204" pitchFamily="34" charset="0"/>
            </a:endParaRPr>
          </a:p>
          <a:p>
            <a:pPr lvl="3"/>
            <a:endParaRPr lang="en-US" sz="1200" dirty="0">
              <a:latin typeface="Candara" panose="020E0502030303020204" pitchFamily="34" charset="0"/>
            </a:endParaRPr>
          </a:p>
          <a:p>
            <a:pPr marL="285750" lvl="3" indent="-285750">
              <a:buFont typeface="Wingdings" panose="05000000000000000000" pitchFamily="2" charset="2"/>
              <a:buChar char="§"/>
            </a:pPr>
            <a:r>
              <a:rPr lang="en-US" sz="1200" b="1" dirty="0">
                <a:solidFill>
                  <a:schemeClr val="accent1">
                    <a:lumMod val="75000"/>
                  </a:schemeClr>
                </a:solidFill>
                <a:latin typeface="Candara" panose="020E0502030303020204" pitchFamily="34" charset="0"/>
              </a:rPr>
              <a:t>SNMP Trap Command. </a:t>
            </a:r>
            <a:endParaRPr lang="en-US" sz="1200" b="1" dirty="0" smtClean="0">
              <a:solidFill>
                <a:schemeClr val="accent1">
                  <a:lumMod val="75000"/>
                </a:schemeClr>
              </a:solidFill>
              <a:latin typeface="Candara" panose="020E0502030303020204" pitchFamily="34" charset="0"/>
            </a:endParaRPr>
          </a:p>
          <a:p>
            <a:pPr lvl="3"/>
            <a:r>
              <a:rPr lang="en-US" sz="1200" dirty="0" smtClean="0">
                <a:latin typeface="Candara" panose="020E0502030303020204" pitchFamily="34" charset="0"/>
              </a:rPr>
              <a:t>The </a:t>
            </a:r>
            <a:r>
              <a:rPr lang="en-US" sz="1200" dirty="0">
                <a:latin typeface="Candara" panose="020E0502030303020204" pitchFamily="34" charset="0"/>
              </a:rPr>
              <a:t>snmptrap command generates a trap message.</a:t>
            </a:r>
            <a:endParaRPr lang="en-US" sz="1200" dirty="0" smtClean="0">
              <a:latin typeface="Candara" panose="020E0502030303020204" pitchFamily="34" charset="0"/>
            </a:endParaRPr>
          </a:p>
          <a:p>
            <a:endParaRPr lang="en-US" sz="1200" dirty="0" smtClean="0">
              <a:latin typeface="Candara" panose="020E0502030303020204" pitchFamily="34" charset="0"/>
            </a:endParaRPr>
          </a:p>
          <a:p>
            <a:pPr marL="342900" indent="-342900">
              <a:buFont typeface="Wingdings" panose="05000000000000000000" pitchFamily="2" charset="2"/>
              <a:buChar char="v"/>
            </a:pPr>
            <a:endParaRPr lang="en-US" sz="1200" b="1" dirty="0" smtClean="0">
              <a:solidFill>
                <a:srgbClr val="669900"/>
              </a:solidFill>
              <a:latin typeface="Candara" panose="020E0502030303020204" pitchFamily="34" charset="0"/>
            </a:endParaRPr>
          </a:p>
          <a:p>
            <a:pPr marL="342900" indent="-342900">
              <a:buFont typeface="Wingdings" panose="05000000000000000000" pitchFamily="2" charset="2"/>
              <a:buChar char="v"/>
            </a:pPr>
            <a:r>
              <a:rPr lang="en-US" sz="1200" b="1" dirty="0" smtClean="0">
                <a:solidFill>
                  <a:srgbClr val="669900"/>
                </a:solidFill>
                <a:latin typeface="Candara" panose="020E0502030303020204" pitchFamily="34" charset="0"/>
              </a:rPr>
              <a:t>SNMP </a:t>
            </a:r>
            <a:r>
              <a:rPr lang="en-US" sz="1200" b="1" dirty="0">
                <a:solidFill>
                  <a:srgbClr val="669900"/>
                </a:solidFill>
                <a:latin typeface="Candara" panose="020E0502030303020204" pitchFamily="34" charset="0"/>
              </a:rPr>
              <a:t>Sniff Tool. </a:t>
            </a:r>
            <a:endParaRPr lang="en-US" sz="1200" b="1" dirty="0" smtClean="0">
              <a:solidFill>
                <a:srgbClr val="669900"/>
              </a:solidFill>
              <a:latin typeface="Candara" panose="020E0502030303020204" pitchFamily="34" charset="0"/>
            </a:endParaRPr>
          </a:p>
          <a:p>
            <a:r>
              <a:rPr lang="en-US" sz="1200" dirty="0" smtClean="0">
                <a:latin typeface="Candara" panose="020E0502030303020204" pitchFamily="34" charset="0"/>
              </a:rPr>
              <a:t>The </a:t>
            </a:r>
            <a:r>
              <a:rPr lang="en-US" sz="1200" dirty="0">
                <a:latin typeface="Candara" panose="020E0502030303020204" pitchFamily="34" charset="0"/>
              </a:rPr>
              <a:t>SNMP Sniff tool, </a:t>
            </a:r>
            <a:r>
              <a:rPr lang="en-US" sz="1200" dirty="0" smtClean="0">
                <a:latin typeface="Candara" panose="020E0502030303020204" pitchFamily="34" charset="0"/>
              </a:rPr>
              <a:t>snmpsniff</a:t>
            </a:r>
            <a:r>
              <a:rPr lang="en-US" sz="1200" dirty="0">
                <a:latin typeface="Candara" panose="020E0502030303020204" pitchFamily="34" charset="0"/>
              </a:rPr>
              <a:t>, is similar to the </a:t>
            </a:r>
            <a:r>
              <a:rPr lang="en-US" sz="1200" b="1" dirty="0">
                <a:latin typeface="Candara" panose="020E0502030303020204" pitchFamily="34" charset="0"/>
              </a:rPr>
              <a:t>tcpdump</a:t>
            </a:r>
            <a:r>
              <a:rPr lang="en-US" sz="1200" dirty="0">
                <a:latin typeface="Candara" panose="020E0502030303020204" pitchFamily="34" charset="0"/>
              </a:rPr>
              <a:t> </a:t>
            </a:r>
            <a:r>
              <a:rPr lang="en-US" sz="1200" b="1" dirty="0">
                <a:latin typeface="Candara" panose="020E0502030303020204" pitchFamily="34" charset="0"/>
              </a:rPr>
              <a:t>tool</a:t>
            </a:r>
            <a:r>
              <a:rPr lang="en-US" sz="1200" dirty="0">
                <a:latin typeface="Candara" panose="020E0502030303020204" pitchFamily="34" charset="0"/>
              </a:rPr>
              <a:t> and is </a:t>
            </a:r>
            <a:r>
              <a:rPr lang="en-US" sz="1200" dirty="0" smtClean="0">
                <a:latin typeface="Candara" panose="020E0502030303020204" pitchFamily="34" charset="0"/>
              </a:rPr>
              <a:t>implemented in </a:t>
            </a:r>
            <a:r>
              <a:rPr lang="en-US" sz="1200" dirty="0">
                <a:latin typeface="Candara" panose="020E0502030303020204" pitchFamily="34" charset="0"/>
              </a:rPr>
              <a:t>Linux/FreeBSD environment. </a:t>
            </a:r>
            <a:r>
              <a:rPr lang="en-US" sz="1200" dirty="0" smtClean="0">
                <a:latin typeface="Candara" panose="020E0502030303020204" pitchFamily="34" charset="0"/>
              </a:rPr>
              <a:t>It captures </a:t>
            </a:r>
            <a:r>
              <a:rPr lang="en-US" sz="1200" dirty="0">
                <a:latin typeface="Candara" panose="020E0502030303020204" pitchFamily="34" charset="0"/>
              </a:rPr>
              <a:t>SNMP packets going across the segment and stores them </a:t>
            </a:r>
            <a:r>
              <a:rPr lang="en-US" sz="1200" dirty="0" smtClean="0">
                <a:latin typeface="Candara" panose="020E0502030303020204" pitchFamily="34" charset="0"/>
              </a:rPr>
              <a:t>for later </a:t>
            </a:r>
            <a:r>
              <a:rPr lang="en-US" sz="1200" dirty="0">
                <a:latin typeface="Candara" panose="020E0502030303020204" pitchFamily="34" charset="0"/>
              </a:rPr>
              <a:t>analysis.</a:t>
            </a:r>
            <a:endParaRPr lang="ar-SA" sz="1200" dirty="0">
              <a:latin typeface="Candara" panose="020E0502030303020204" pitchFamily="34" charset="0"/>
            </a:endParaRPr>
          </a:p>
        </p:txBody>
      </p:sp>
      <p:pic>
        <p:nvPicPr>
          <p:cNvPr id="4" name="Picture 3"/>
          <p:cNvPicPr>
            <a:picLocks noChangeAspect="1"/>
          </p:cNvPicPr>
          <p:nvPr/>
        </p:nvPicPr>
        <p:blipFill>
          <a:blip r:embed="rId2"/>
          <a:stretch>
            <a:fillRect/>
          </a:stretch>
        </p:blipFill>
        <p:spPr>
          <a:xfrm>
            <a:off x="2828544" y="2430946"/>
            <a:ext cx="2823189" cy="1452576"/>
          </a:xfrm>
          <a:prstGeom prst="rect">
            <a:avLst/>
          </a:prstGeom>
        </p:spPr>
      </p:pic>
    </p:spTree>
    <p:extLst>
      <p:ext uri="{BB962C8B-B14F-4D97-AF65-F5344CB8AC3E}">
        <p14:creationId xmlns:p14="http://schemas.microsoft.com/office/powerpoint/2010/main" val="3472835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cxnSp>
        <p:nvCxnSpPr>
          <p:cNvPr id="363" name="Shape 363"/>
          <p:cNvCxnSpPr/>
          <p:nvPr/>
        </p:nvCxnSpPr>
        <p:spPr>
          <a:xfrm>
            <a:off x="413479" y="3096614"/>
            <a:ext cx="5638800" cy="0"/>
          </a:xfrm>
          <a:prstGeom prst="straightConnector1">
            <a:avLst/>
          </a:prstGeom>
          <a:noFill/>
          <a:ln w="12700" cap="rnd" cmpd="sng">
            <a:solidFill>
              <a:schemeClr val="dk1"/>
            </a:solidFill>
            <a:prstDash val="solid"/>
            <a:miter/>
            <a:headEnd type="none" w="med" len="med"/>
            <a:tailEnd type="none" w="med" len="med"/>
          </a:ln>
        </p:spPr>
      </p:cxnSp>
      <p:sp>
        <p:nvSpPr>
          <p:cNvPr id="364" name="Shape 364"/>
          <p:cNvSpPr txBox="1"/>
          <p:nvPr/>
        </p:nvSpPr>
        <p:spPr>
          <a:xfrm>
            <a:off x="-196121" y="3096615"/>
            <a:ext cx="1524000" cy="481011"/>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365" name="Shape 365"/>
          <p:cNvSpPr txBox="1"/>
          <p:nvPr/>
        </p:nvSpPr>
        <p:spPr>
          <a:xfrm>
            <a:off x="2657344" y="285751"/>
            <a:ext cx="184149" cy="609599"/>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sp>
        <p:nvSpPr>
          <p:cNvPr id="366" name="Shape 366"/>
          <p:cNvSpPr txBox="1"/>
          <p:nvPr/>
        </p:nvSpPr>
        <p:spPr>
          <a:xfrm>
            <a:off x="217357" y="1123950"/>
            <a:ext cx="7617796" cy="1616074"/>
          </a:xfrm>
          <a:prstGeom prst="rect">
            <a:avLst/>
          </a:prstGeom>
          <a:noFill/>
          <a:ln>
            <a:noFill/>
          </a:ln>
        </p:spPr>
        <p:txBody>
          <a:bodyPr lIns="91425" tIns="45700" rIns="91425" bIns="45700" anchor="t" anchorCtr="0">
            <a:noAutofit/>
          </a:bodyPr>
          <a:lstStyle/>
          <a:p>
            <a:pPr marL="173037" indent="-173037">
              <a:buClr>
                <a:schemeClr val="dk1"/>
              </a:buClr>
              <a:buSzPct val="125000"/>
              <a:buFont typeface="Arial"/>
              <a:buChar char="•"/>
            </a:pPr>
            <a:r>
              <a:rPr lang="en-US" sz="1600" dirty="0">
                <a:solidFill>
                  <a:srgbClr val="0070C0"/>
                </a:solidFill>
                <a:latin typeface="Candara" panose="020E0502030303020204" pitchFamily="34" charset="0"/>
              </a:rPr>
              <a:t> </a:t>
            </a:r>
            <a:r>
              <a:rPr lang="en-US" sz="2000" dirty="0">
                <a:solidFill>
                  <a:srgbClr val="0070C0"/>
                </a:solidFill>
                <a:latin typeface="Candara" panose="020E0502030303020204" pitchFamily="34" charset="0"/>
              </a:rPr>
              <a:t>SNMP command-line tools</a:t>
            </a:r>
          </a:p>
          <a:p>
            <a:pPr marL="173037" indent="-173037">
              <a:spcBef>
                <a:spcPts val="1000"/>
              </a:spcBef>
              <a:buClr>
                <a:schemeClr val="dk1"/>
              </a:buClr>
              <a:buSzPct val="100000"/>
              <a:buFont typeface="Arial"/>
              <a:buChar char="•"/>
            </a:pPr>
            <a:r>
              <a:rPr lang="en-US" sz="2000" dirty="0">
                <a:solidFill>
                  <a:schemeClr val="dk1"/>
                </a:solidFill>
                <a:latin typeface="Candara" panose="020E0502030303020204" pitchFamily="34" charset="0"/>
              </a:rPr>
              <a:t> </a:t>
            </a:r>
            <a:r>
              <a:rPr lang="en-US" sz="2000" dirty="0">
                <a:solidFill>
                  <a:srgbClr val="0070C0"/>
                </a:solidFill>
                <a:latin typeface="Candara" panose="020E0502030303020204" pitchFamily="34" charset="0"/>
              </a:rPr>
              <a:t>SNMP MIB Browser </a:t>
            </a:r>
            <a:r>
              <a:rPr lang="en-US" sz="2000" dirty="0">
                <a:solidFill>
                  <a:schemeClr val="dk1"/>
                </a:solidFill>
                <a:latin typeface="Candara" panose="020E0502030303020204" pitchFamily="34" charset="0"/>
              </a:rPr>
              <a:t>with graphical interface</a:t>
            </a:r>
          </a:p>
          <a:p>
            <a:pPr marL="173037" indent="-173037">
              <a:spcBef>
                <a:spcPts val="1000"/>
              </a:spcBef>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snmpsniff</a:t>
            </a:r>
            <a:r>
              <a:rPr lang="en-US" sz="2000" dirty="0">
                <a:solidFill>
                  <a:schemeClr val="dk1"/>
                </a:solidFill>
                <a:latin typeface="Candara" panose="020E0502030303020204" pitchFamily="34" charset="0"/>
              </a:rPr>
              <a:t>: Linux/Free BSD based tool.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Reads </a:t>
            </a:r>
            <a:r>
              <a:rPr lang="en-US" sz="2000" dirty="0" smtClean="0">
                <a:solidFill>
                  <a:schemeClr val="dk1"/>
                </a:solidFill>
                <a:latin typeface="Candara" panose="020E0502030303020204" pitchFamily="34" charset="0"/>
              </a:rPr>
              <a:t>PDUs. </a:t>
            </a:r>
            <a:r>
              <a:rPr lang="en-US" sz="2000" dirty="0">
                <a:latin typeface="Candara" panose="020E0502030303020204" pitchFamily="34" charset="0"/>
              </a:rPr>
              <a:t>It captures SNMP packets going across the segment and stores them for later analysis.</a:t>
            </a:r>
            <a:endParaRPr lang="ar-SA" sz="2000" dirty="0">
              <a:latin typeface="Candara" panose="020E0502030303020204" pitchFamily="34" charset="0"/>
            </a:endParaRPr>
          </a:p>
          <a:p>
            <a:pPr marL="173037" indent="-173037">
              <a:spcBef>
                <a:spcPts val="1000"/>
              </a:spcBef>
              <a:buClr>
                <a:schemeClr val="dk1"/>
              </a:buClr>
              <a:buSzPct val="100000"/>
              <a:buFont typeface="Arial"/>
              <a:buChar char="•"/>
            </a:pPr>
            <a:endParaRPr lang="en-US" sz="2000" dirty="0">
              <a:solidFill>
                <a:schemeClr val="dk1"/>
              </a:solidFill>
              <a:latin typeface="Candara" panose="020E0502030303020204" pitchFamily="34" charset="0"/>
            </a:endParaRPr>
          </a:p>
        </p:txBody>
      </p:sp>
      <p:sp>
        <p:nvSpPr>
          <p:cNvPr id="367" name="Shape 367"/>
          <p:cNvSpPr txBox="1"/>
          <p:nvPr/>
        </p:nvSpPr>
        <p:spPr>
          <a:xfrm>
            <a:off x="261080" y="3541115"/>
            <a:ext cx="5714999" cy="427037"/>
          </a:xfrm>
          <a:prstGeom prst="rect">
            <a:avLst/>
          </a:prstGeom>
          <a:noFill/>
          <a:ln>
            <a:noFill/>
          </a:ln>
        </p:spPr>
        <p:txBody>
          <a:bodyPr lIns="91425" tIns="45700" rIns="91425" bIns="45700" anchor="t" anchorCtr="0">
            <a:noAutofit/>
          </a:bodyPr>
          <a:lstStyle/>
          <a:p>
            <a:pPr marL="173037" indent="-173037">
              <a:lnSpc>
                <a:spcPct val="110000"/>
              </a:lnSpc>
              <a:buClr>
                <a:schemeClr val="dk1"/>
              </a:buClr>
              <a:buSzPct val="100000"/>
              <a:buFont typeface="Arial"/>
              <a:buChar char="•"/>
            </a:pPr>
            <a:r>
              <a:rPr lang="en-US" sz="2000" dirty="0">
                <a:solidFill>
                  <a:schemeClr val="dk1"/>
                </a:solidFill>
                <a:latin typeface="Candara" panose="020E0502030303020204" pitchFamily="34" charset="0"/>
              </a:rPr>
              <a:t>Many tools available on public domain. </a:t>
            </a:r>
          </a:p>
        </p:txBody>
      </p:sp>
      <p:cxnSp>
        <p:nvCxnSpPr>
          <p:cNvPr id="371" name="Shape 371"/>
          <p:cNvCxnSpPr/>
          <p:nvPr/>
        </p:nvCxnSpPr>
        <p:spPr>
          <a:xfrm>
            <a:off x="217357" y="330200"/>
            <a:ext cx="5638800" cy="0"/>
          </a:xfrm>
          <a:prstGeom prst="straightConnector1">
            <a:avLst/>
          </a:prstGeom>
          <a:noFill/>
          <a:ln w="12700" cap="rnd" cmpd="sng">
            <a:solidFill>
              <a:schemeClr val="dk1"/>
            </a:solidFill>
            <a:prstDash val="solid"/>
            <a:miter/>
            <a:headEnd type="none" w="med" len="med"/>
            <a:tailEnd type="none" w="med" len="med"/>
          </a:ln>
        </p:spPr>
      </p:cxnSp>
      <p:sp>
        <p:nvSpPr>
          <p:cNvPr id="372" name="Shape 372"/>
          <p:cNvSpPr txBox="1"/>
          <p:nvPr/>
        </p:nvSpPr>
        <p:spPr>
          <a:xfrm>
            <a:off x="217358" y="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373" name="Shape 373"/>
          <p:cNvSpPr txBox="1">
            <a:spLocks noGrp="1"/>
          </p:cNvSpPr>
          <p:nvPr>
            <p:ph type="title"/>
          </p:nvPr>
        </p:nvSpPr>
        <p:spPr>
          <a:xfrm>
            <a:off x="217358" y="361951"/>
            <a:ext cx="5829299" cy="5333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0070C0"/>
                </a:solidFill>
              </a:rPr>
              <a:t>SNMP Tools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cxnSp>
        <p:nvCxnSpPr>
          <p:cNvPr id="380" name="Shape 380"/>
          <p:cNvCxnSpPr/>
          <p:nvPr/>
        </p:nvCxnSpPr>
        <p:spPr>
          <a:xfrm>
            <a:off x="3276600" y="4724400"/>
            <a:ext cx="5638800" cy="0"/>
          </a:xfrm>
          <a:prstGeom prst="straightConnector1">
            <a:avLst/>
          </a:prstGeom>
          <a:noFill/>
          <a:ln w="12700" cap="rnd" cmpd="sng">
            <a:solidFill>
              <a:schemeClr val="dk1"/>
            </a:solidFill>
            <a:prstDash val="solid"/>
            <a:miter/>
            <a:headEnd type="none" w="med" len="med"/>
            <a:tailEnd type="none" w="med" len="med"/>
          </a:ln>
        </p:spPr>
      </p:cxnSp>
      <p:sp>
        <p:nvSpPr>
          <p:cNvPr id="381" name="Shape 381"/>
          <p:cNvSpPr txBox="1"/>
          <p:nvPr/>
        </p:nvSpPr>
        <p:spPr>
          <a:xfrm>
            <a:off x="2667000" y="4724401"/>
            <a:ext cx="1524000" cy="482599"/>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382" name="Shape 382"/>
          <p:cNvSpPr txBox="1"/>
          <p:nvPr/>
        </p:nvSpPr>
        <p:spPr>
          <a:xfrm>
            <a:off x="3200401" y="1143000"/>
            <a:ext cx="4346447" cy="3489960"/>
          </a:xfrm>
          <a:prstGeom prst="rect">
            <a:avLst/>
          </a:prstGeom>
          <a:noFill/>
          <a:ln>
            <a:noFill/>
          </a:ln>
        </p:spPr>
        <p:txBody>
          <a:bodyPr lIns="91425" tIns="45700" rIns="91425" bIns="45700" anchor="t" anchorCtr="0">
            <a:noAutofit/>
          </a:bodyPr>
          <a:lstStyle/>
          <a:p>
            <a:pPr marL="173037" indent="-173037">
              <a:buClr>
                <a:schemeClr val="dk1"/>
              </a:buClr>
              <a:buSzPct val="100000"/>
              <a:buFont typeface="Arial"/>
              <a:buChar char="•"/>
            </a:pPr>
            <a:r>
              <a:rPr lang="en-US" sz="2400" dirty="0">
                <a:solidFill>
                  <a:srgbClr val="002060"/>
                </a:solidFill>
                <a:latin typeface="Candara" panose="020E0502030303020204" pitchFamily="34" charset="0"/>
              </a:rPr>
              <a:t>snmp</a:t>
            </a:r>
            <a:r>
              <a:rPr lang="en-US" sz="2400" b="1" dirty="0">
                <a:solidFill>
                  <a:srgbClr val="002060"/>
                </a:solidFill>
                <a:latin typeface="Candara" panose="020E0502030303020204" pitchFamily="34" charset="0"/>
              </a:rPr>
              <a:t>test</a:t>
            </a:r>
          </a:p>
          <a:p>
            <a:pPr marL="173037" indent="-173037">
              <a:spcBef>
                <a:spcPts val="1000"/>
              </a:spcBef>
              <a:buClr>
                <a:schemeClr val="dk1"/>
              </a:buClr>
              <a:buSzPct val="100000"/>
              <a:buFont typeface="Arial"/>
              <a:buChar char="•"/>
            </a:pPr>
            <a:r>
              <a:rPr lang="en-US" sz="2400" dirty="0">
                <a:solidFill>
                  <a:srgbClr val="002060"/>
                </a:solidFill>
                <a:latin typeface="Candara" panose="020E0502030303020204" pitchFamily="34" charset="0"/>
              </a:rPr>
              <a:t>snmp</a:t>
            </a:r>
            <a:r>
              <a:rPr lang="en-US" sz="2400" b="1" dirty="0">
                <a:solidFill>
                  <a:srgbClr val="002060"/>
                </a:solidFill>
                <a:latin typeface="Candara" panose="020E0502030303020204" pitchFamily="34" charset="0"/>
              </a:rPr>
              <a:t>get</a:t>
            </a:r>
          </a:p>
          <a:p>
            <a:pPr marL="173037" indent="-173037">
              <a:spcBef>
                <a:spcPts val="1000"/>
              </a:spcBef>
              <a:buClr>
                <a:schemeClr val="dk1"/>
              </a:buClr>
              <a:buSzPct val="100000"/>
              <a:buFont typeface="Arial"/>
              <a:buChar char="•"/>
            </a:pPr>
            <a:r>
              <a:rPr lang="en-US" sz="2400" dirty="0">
                <a:solidFill>
                  <a:srgbClr val="002060"/>
                </a:solidFill>
                <a:latin typeface="Candara" panose="020E0502030303020204" pitchFamily="34" charset="0"/>
              </a:rPr>
              <a:t>snmp</a:t>
            </a:r>
            <a:r>
              <a:rPr lang="en-US" sz="2400" b="1" dirty="0">
                <a:solidFill>
                  <a:srgbClr val="002060"/>
                </a:solidFill>
                <a:latin typeface="Candara" panose="020E0502030303020204" pitchFamily="34" charset="0"/>
              </a:rPr>
              <a:t>getnext</a:t>
            </a:r>
          </a:p>
          <a:p>
            <a:pPr marL="173037" indent="-173037">
              <a:spcBef>
                <a:spcPts val="1000"/>
              </a:spcBef>
              <a:buClr>
                <a:schemeClr val="dk1"/>
              </a:buClr>
              <a:buSzPct val="100000"/>
              <a:buFont typeface="Arial"/>
              <a:buChar char="•"/>
            </a:pPr>
            <a:r>
              <a:rPr lang="en-US" sz="2400" dirty="0">
                <a:solidFill>
                  <a:srgbClr val="002060"/>
                </a:solidFill>
                <a:latin typeface="Candara" panose="020E0502030303020204" pitchFamily="34" charset="0"/>
              </a:rPr>
              <a:t>snmp</a:t>
            </a:r>
            <a:r>
              <a:rPr lang="en-US" sz="2400" b="1" dirty="0">
                <a:solidFill>
                  <a:srgbClr val="002060"/>
                </a:solidFill>
                <a:latin typeface="Candara" panose="020E0502030303020204" pitchFamily="34" charset="0"/>
              </a:rPr>
              <a:t>set</a:t>
            </a:r>
          </a:p>
          <a:p>
            <a:pPr marL="173037" indent="-173037">
              <a:spcBef>
                <a:spcPts val="1000"/>
              </a:spcBef>
              <a:buClr>
                <a:schemeClr val="dk1"/>
              </a:buClr>
              <a:buSzPct val="100000"/>
              <a:buFont typeface="Arial"/>
              <a:buChar char="•"/>
            </a:pPr>
            <a:r>
              <a:rPr lang="en-US" sz="2400" dirty="0">
                <a:solidFill>
                  <a:srgbClr val="002060"/>
                </a:solidFill>
                <a:latin typeface="Candara" panose="020E0502030303020204" pitchFamily="34" charset="0"/>
              </a:rPr>
              <a:t>snmp</a:t>
            </a:r>
            <a:r>
              <a:rPr lang="en-US" sz="2400" b="1" dirty="0">
                <a:solidFill>
                  <a:srgbClr val="002060"/>
                </a:solidFill>
                <a:latin typeface="Candara" panose="020E0502030303020204" pitchFamily="34" charset="0"/>
              </a:rPr>
              <a:t>trap</a:t>
            </a:r>
          </a:p>
          <a:p>
            <a:pPr marL="173037" indent="-173037">
              <a:spcBef>
                <a:spcPts val="1000"/>
              </a:spcBef>
              <a:buClr>
                <a:schemeClr val="dk1"/>
              </a:buClr>
              <a:buSzPct val="100000"/>
              <a:buFont typeface="Arial"/>
              <a:buChar char="•"/>
            </a:pPr>
            <a:r>
              <a:rPr lang="en-US" sz="2400" dirty="0">
                <a:solidFill>
                  <a:srgbClr val="002060"/>
                </a:solidFill>
                <a:latin typeface="Candara" panose="020E0502030303020204" pitchFamily="34" charset="0"/>
              </a:rPr>
              <a:t>snmp</a:t>
            </a:r>
            <a:r>
              <a:rPr lang="en-US" sz="2400" b="1" dirty="0">
                <a:solidFill>
                  <a:srgbClr val="002060"/>
                </a:solidFill>
                <a:latin typeface="Candara" panose="020E0502030303020204" pitchFamily="34" charset="0"/>
              </a:rPr>
              <a:t>walk</a:t>
            </a:r>
          </a:p>
          <a:p>
            <a:pPr marL="173037" indent="-173037">
              <a:spcBef>
                <a:spcPts val="1000"/>
              </a:spcBef>
              <a:buClr>
                <a:schemeClr val="dk1"/>
              </a:buClr>
              <a:buSzPct val="100000"/>
              <a:buFont typeface="Arial"/>
              <a:buChar char="•"/>
            </a:pPr>
            <a:r>
              <a:rPr lang="en-US" sz="2400" dirty="0">
                <a:solidFill>
                  <a:srgbClr val="002060"/>
                </a:solidFill>
                <a:latin typeface="Candara" panose="020E0502030303020204" pitchFamily="34" charset="0"/>
              </a:rPr>
              <a:t>snmp</a:t>
            </a:r>
            <a:r>
              <a:rPr lang="en-US" sz="2400" b="1" dirty="0">
                <a:solidFill>
                  <a:srgbClr val="002060"/>
                </a:solidFill>
                <a:latin typeface="Candara" panose="020E0502030303020204" pitchFamily="34" charset="0"/>
              </a:rPr>
              <a:t>netstat</a:t>
            </a:r>
          </a:p>
        </p:txBody>
      </p:sp>
      <p:sp>
        <p:nvSpPr>
          <p:cNvPr id="383" name="Shape 383"/>
          <p:cNvSpPr txBox="1"/>
          <p:nvPr/>
        </p:nvSpPr>
        <p:spPr>
          <a:xfrm>
            <a:off x="536448" y="5207000"/>
            <a:ext cx="11314176" cy="2994024"/>
          </a:xfrm>
          <a:prstGeom prst="rect">
            <a:avLst/>
          </a:prstGeom>
          <a:noFill/>
          <a:ln>
            <a:noFill/>
          </a:ln>
        </p:spPr>
        <p:txBody>
          <a:bodyPr lIns="91425" tIns="45700" rIns="91425" bIns="45700" anchor="t" anchorCtr="0">
            <a:noAutofit/>
          </a:bodyPr>
          <a:lstStyle/>
          <a:p>
            <a:pPr marL="177800" indent="-177800">
              <a:buClr>
                <a:schemeClr val="dk1"/>
              </a:buClr>
              <a:buSzPct val="100000"/>
              <a:buFont typeface="Arial"/>
              <a:buChar char="•"/>
            </a:pPr>
            <a:r>
              <a:rPr lang="en-US" sz="2000" b="1" dirty="0">
                <a:solidFill>
                  <a:srgbClr val="C00000"/>
                </a:solidFill>
                <a:latin typeface="Candara" panose="020E0502030303020204" pitchFamily="34" charset="0"/>
              </a:rPr>
              <a:t>Test tool </a:t>
            </a:r>
            <a:r>
              <a:rPr lang="en-US" sz="2000" dirty="0">
                <a:solidFill>
                  <a:schemeClr val="dk1"/>
                </a:solidFill>
                <a:latin typeface="Candara" panose="020E0502030303020204" pitchFamily="34" charset="0"/>
              </a:rPr>
              <a:t>is an interactive tool to get </a:t>
            </a:r>
            <a:r>
              <a:rPr lang="en-US" sz="2000" b="1" dirty="0">
                <a:solidFill>
                  <a:schemeClr val="dk1"/>
                </a:solidFill>
                <a:latin typeface="Candara" panose="020E0502030303020204" pitchFamily="34" charset="0"/>
              </a:rPr>
              <a:t>values </a:t>
            </a:r>
            <a:r>
              <a:rPr lang="en-US" sz="2000" dirty="0">
                <a:solidFill>
                  <a:schemeClr val="dk1"/>
                </a:solidFill>
                <a:latin typeface="Candara" panose="020E0502030303020204" pitchFamily="34" charset="0"/>
              </a:rPr>
              <a:t>of several </a:t>
            </a:r>
            <a:r>
              <a:rPr lang="en-US" sz="2000" b="1" dirty="0">
                <a:solidFill>
                  <a:schemeClr val="dk1"/>
                </a:solidFill>
                <a:latin typeface="Candara" panose="020E0502030303020204" pitchFamily="34" charset="0"/>
              </a:rPr>
              <a:t>managed objects</a:t>
            </a:r>
            <a:r>
              <a:rPr lang="en-US" sz="2000" dirty="0">
                <a:solidFill>
                  <a:schemeClr val="dk1"/>
                </a:solidFill>
                <a:latin typeface="Candara" panose="020E0502030303020204" pitchFamily="34" charset="0"/>
              </a:rPr>
              <a:t>, one at a time.</a:t>
            </a:r>
          </a:p>
          <a:p>
            <a:pPr marL="177800" indent="-177800">
              <a:spcBef>
                <a:spcPts val="1000"/>
              </a:spcBef>
              <a:buClr>
                <a:schemeClr val="dk1"/>
              </a:buClr>
              <a:buSzPct val="100000"/>
              <a:buFont typeface="Arial"/>
              <a:buChar char="•"/>
            </a:pPr>
            <a:r>
              <a:rPr lang="en-US" sz="2000" b="1" dirty="0">
                <a:solidFill>
                  <a:srgbClr val="669900"/>
                </a:solidFill>
                <a:latin typeface="Candara" panose="020E0502030303020204" pitchFamily="34" charset="0"/>
              </a:rPr>
              <a:t>Get</a:t>
            </a: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Get-next</a:t>
            </a:r>
            <a:r>
              <a:rPr lang="en-US" sz="2000" dirty="0">
                <a:solidFill>
                  <a:srgbClr val="669900"/>
                </a:solidFill>
                <a:latin typeface="Candara" panose="020E0502030303020204" pitchFamily="34" charset="0"/>
              </a:rPr>
              <a:t> </a:t>
            </a:r>
            <a:r>
              <a:rPr lang="en-US" sz="2000" dirty="0">
                <a:solidFill>
                  <a:schemeClr val="dk1"/>
                </a:solidFill>
                <a:latin typeface="Candara" panose="020E0502030303020204" pitchFamily="34" charset="0"/>
              </a:rPr>
              <a:t>and </a:t>
            </a:r>
            <a:r>
              <a:rPr lang="en-US" sz="2000" b="1" dirty="0">
                <a:solidFill>
                  <a:srgbClr val="669900"/>
                </a:solidFill>
                <a:latin typeface="Candara" panose="020E0502030303020204" pitchFamily="34" charset="0"/>
              </a:rPr>
              <a:t>Set</a:t>
            </a:r>
            <a:r>
              <a:rPr lang="en-US" sz="2000" dirty="0">
                <a:solidFill>
                  <a:srgbClr val="669900"/>
                </a:solidFill>
                <a:latin typeface="Candara" panose="020E0502030303020204" pitchFamily="34" charset="0"/>
              </a:rPr>
              <a:t> </a:t>
            </a:r>
            <a:r>
              <a:rPr lang="en-US" sz="2000" dirty="0">
                <a:solidFill>
                  <a:schemeClr val="dk1"/>
                </a:solidFill>
                <a:latin typeface="Candara" panose="020E0502030303020204" pitchFamily="34" charset="0"/>
              </a:rPr>
              <a:t>are the </a:t>
            </a:r>
            <a:r>
              <a:rPr lang="en-US" sz="2000" b="1" dirty="0">
                <a:solidFill>
                  <a:srgbClr val="669900"/>
                </a:solidFill>
                <a:latin typeface="Candara" panose="020E0502030303020204" pitchFamily="34" charset="0"/>
              </a:rPr>
              <a:t>SNMP commands </a:t>
            </a:r>
            <a:r>
              <a:rPr lang="en-US" sz="2000" dirty="0">
                <a:solidFill>
                  <a:schemeClr val="dk1"/>
                </a:solidFill>
                <a:latin typeface="Candara" panose="020E0502030303020204" pitchFamily="34" charset="0"/>
              </a:rPr>
              <a:t>that we learned under SNMP architecture / messages.  Execution of these will return an SNMP Response message.</a:t>
            </a:r>
          </a:p>
          <a:p>
            <a:pPr marL="177800" indent="-177800">
              <a:spcBef>
                <a:spcPts val="1000"/>
              </a:spcBef>
              <a:buClr>
                <a:schemeClr val="dk1"/>
              </a:buClr>
              <a:buSzPct val="100000"/>
              <a:buFont typeface="Arial"/>
              <a:buChar char="•"/>
            </a:pPr>
            <a:r>
              <a:rPr lang="en-US" sz="2000" b="1" dirty="0">
                <a:solidFill>
                  <a:srgbClr val="002060"/>
                </a:solidFill>
                <a:latin typeface="Candara" panose="020E0502030303020204" pitchFamily="34" charset="0"/>
              </a:rPr>
              <a:t>SNMPWalk</a:t>
            </a:r>
            <a:r>
              <a:rPr lang="en-US" sz="2000" dirty="0">
                <a:solidFill>
                  <a:srgbClr val="002060"/>
                </a:solidFill>
                <a:latin typeface="Candara" panose="020E0502030303020204" pitchFamily="34" charset="0"/>
              </a:rPr>
              <a:t> </a:t>
            </a:r>
            <a:r>
              <a:rPr lang="en-US" sz="2000" dirty="0">
                <a:solidFill>
                  <a:schemeClr val="dk1"/>
                </a:solidFill>
                <a:latin typeface="Candara" panose="020E0502030303020204" pitchFamily="34" charset="0"/>
              </a:rPr>
              <a:t>uses </a:t>
            </a:r>
            <a:r>
              <a:rPr lang="en-US" sz="2000" b="1" dirty="0">
                <a:solidFill>
                  <a:schemeClr val="dk1"/>
                </a:solidFill>
                <a:latin typeface="Candara" panose="020E0502030303020204" pitchFamily="34" charset="0"/>
              </a:rPr>
              <a:t>snmpgetnext</a:t>
            </a:r>
            <a:r>
              <a:rPr lang="en-US" sz="2000" dirty="0">
                <a:solidFill>
                  <a:schemeClr val="dk1"/>
                </a:solidFill>
                <a:latin typeface="Candara" panose="020E0502030303020204" pitchFamily="34" charset="0"/>
              </a:rPr>
              <a:t> to </a:t>
            </a:r>
            <a:r>
              <a:rPr lang="en-US" sz="2000" b="1" dirty="0">
                <a:solidFill>
                  <a:schemeClr val="dk1"/>
                </a:solidFill>
                <a:latin typeface="Candara" panose="020E0502030303020204" pitchFamily="34" charset="0"/>
              </a:rPr>
              <a:t>trace </a:t>
            </a:r>
            <a:r>
              <a:rPr lang="en-US" sz="2000" dirty="0">
                <a:solidFill>
                  <a:schemeClr val="dk1"/>
                </a:solidFill>
                <a:latin typeface="Candara" panose="020E0502030303020204" pitchFamily="34" charset="0"/>
              </a:rPr>
              <a:t>the </a:t>
            </a:r>
            <a:r>
              <a:rPr lang="en-US" sz="2000" b="1" dirty="0">
                <a:solidFill>
                  <a:schemeClr val="dk1"/>
                </a:solidFill>
                <a:latin typeface="Candara" panose="020E0502030303020204" pitchFamily="34" charset="0"/>
              </a:rPr>
              <a:t>entire MIB.</a:t>
            </a:r>
          </a:p>
          <a:p>
            <a:pPr marL="177800" indent="-177800">
              <a:spcBef>
                <a:spcPts val="1000"/>
              </a:spcBef>
              <a:buClr>
                <a:schemeClr val="dk1"/>
              </a:buClr>
              <a:buSzPct val="100000"/>
              <a:buFont typeface="Arial"/>
              <a:buChar char="•"/>
            </a:pPr>
            <a:r>
              <a:rPr lang="en-US" sz="2000" b="1" dirty="0">
                <a:solidFill>
                  <a:srgbClr val="002060"/>
                </a:solidFill>
                <a:latin typeface="Candara" panose="020E0502030303020204" pitchFamily="34" charset="0"/>
              </a:rPr>
              <a:t>Network status command </a:t>
            </a:r>
            <a:r>
              <a:rPr lang="en-US" sz="2000" dirty="0">
                <a:solidFill>
                  <a:schemeClr val="dk1"/>
                </a:solidFill>
                <a:latin typeface="Candara" panose="020E0502030303020204" pitchFamily="34" charset="0"/>
              </a:rPr>
              <a:t>is used to </a:t>
            </a:r>
            <a:r>
              <a:rPr lang="en-US" sz="2000" b="1" dirty="0">
                <a:solidFill>
                  <a:schemeClr val="dk1"/>
                </a:solidFill>
                <a:latin typeface="Candara" panose="020E0502030303020204" pitchFamily="34" charset="0"/>
              </a:rPr>
              <a:t>test the status of network connections</a:t>
            </a:r>
            <a:r>
              <a:rPr lang="en-US" sz="2000" dirty="0">
                <a:solidFill>
                  <a:schemeClr val="dk1"/>
                </a:solidFill>
                <a:latin typeface="Candara" panose="020E0502030303020204" pitchFamily="34" charset="0"/>
              </a:rPr>
              <a:t> of a </a:t>
            </a:r>
            <a:r>
              <a:rPr lang="en-US" sz="2000" b="1" dirty="0">
                <a:solidFill>
                  <a:schemeClr val="dk1"/>
                </a:solidFill>
                <a:latin typeface="Candara" panose="020E0502030303020204" pitchFamily="34" charset="0"/>
              </a:rPr>
              <a:t>host</a:t>
            </a:r>
            <a:r>
              <a:rPr lang="en-US" sz="2000" dirty="0">
                <a:solidFill>
                  <a:schemeClr val="dk1"/>
                </a:solidFill>
                <a:latin typeface="Candara" panose="020E0502030303020204" pitchFamily="34" charset="0"/>
              </a:rPr>
              <a:t>.</a:t>
            </a:r>
          </a:p>
        </p:txBody>
      </p:sp>
      <p:cxnSp>
        <p:nvCxnSpPr>
          <p:cNvPr id="387" name="Shape 387"/>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388" name="Shape 388"/>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389" name="Shape 389"/>
          <p:cNvSpPr txBox="1">
            <a:spLocks noGrp="1"/>
          </p:cNvSpPr>
          <p:nvPr>
            <p:ph type="title"/>
          </p:nvPr>
        </p:nvSpPr>
        <p:spPr>
          <a:xfrm>
            <a:off x="3200401" y="609601"/>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chemeClr val="dk1"/>
                </a:solidFill>
              </a:rPr>
              <a:t>SNMP </a:t>
            </a:r>
            <a:r>
              <a:rPr lang="en-US" sz="3200" b="1" dirty="0">
                <a:solidFill>
                  <a:srgbClr val="669900"/>
                </a:solidFill>
              </a:rPr>
              <a:t>Command Tools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4"/>
        <p:cNvGrpSpPr/>
        <p:nvPr/>
      </p:nvGrpSpPr>
      <p:grpSpPr>
        <a:xfrm>
          <a:off x="0" y="0"/>
          <a:ext cx="0" cy="0"/>
          <a:chOff x="0" y="0"/>
          <a:chExt cx="0" cy="0"/>
        </a:xfrm>
      </p:grpSpPr>
      <p:sp>
        <p:nvSpPr>
          <p:cNvPr id="395" name="Shape 395"/>
          <p:cNvSpPr txBox="1"/>
          <p:nvPr/>
        </p:nvSpPr>
        <p:spPr>
          <a:xfrm>
            <a:off x="7543801" y="8458201"/>
            <a:ext cx="1428749" cy="538161"/>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ea typeface="Times New Roman"/>
                <a:cs typeface="Times New Roman"/>
                <a:sym typeface="Times New Roman"/>
              </a:rPr>
              <a:t>*</a:t>
            </a:r>
          </a:p>
        </p:txBody>
      </p:sp>
      <p:cxnSp>
        <p:nvCxnSpPr>
          <p:cNvPr id="396" name="Shape 396"/>
          <p:cNvCxnSpPr/>
          <p:nvPr/>
        </p:nvCxnSpPr>
        <p:spPr>
          <a:xfrm>
            <a:off x="3305175" y="3324225"/>
            <a:ext cx="5638800" cy="0"/>
          </a:xfrm>
          <a:prstGeom prst="straightConnector1">
            <a:avLst/>
          </a:prstGeom>
          <a:noFill/>
          <a:ln w="12700" cap="rnd" cmpd="sng">
            <a:solidFill>
              <a:schemeClr val="dk1"/>
            </a:solidFill>
            <a:prstDash val="solid"/>
            <a:miter/>
            <a:headEnd type="none" w="med" len="med"/>
            <a:tailEnd type="none" w="med" len="med"/>
          </a:ln>
        </p:spPr>
      </p:cxnSp>
      <p:sp>
        <p:nvSpPr>
          <p:cNvPr id="397" name="Shape 397"/>
          <p:cNvSpPr txBox="1"/>
          <p:nvPr/>
        </p:nvSpPr>
        <p:spPr>
          <a:xfrm>
            <a:off x="2695575" y="3370263"/>
            <a:ext cx="1524000" cy="479425"/>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398" name="Shape 398"/>
          <p:cNvSpPr txBox="1"/>
          <p:nvPr/>
        </p:nvSpPr>
        <p:spPr>
          <a:xfrm>
            <a:off x="3124200" y="1282700"/>
            <a:ext cx="6096000" cy="1617662"/>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snmpget</a:t>
            </a:r>
            <a:r>
              <a:rPr lang="en-US" sz="2000" dirty="0">
                <a:solidFill>
                  <a:schemeClr val="dk1"/>
                </a:solidFill>
                <a:latin typeface="Candara" panose="020E0502030303020204" pitchFamily="34" charset="0"/>
              </a:rPr>
              <a:t> noc5.btc.gatech.edu public system.sysDescr.0 </a:t>
            </a:r>
          </a:p>
          <a:p>
            <a:pPr>
              <a:buClr>
                <a:schemeClr val="dk1"/>
              </a:buClr>
            </a:pPr>
            <a:endParaRPr sz="2000" dirty="0">
              <a:solidFill>
                <a:schemeClr val="dk1"/>
              </a:solidFill>
              <a:latin typeface="Candara" panose="020E0502030303020204" pitchFamily="34" charset="0"/>
            </a:endParaRPr>
          </a:p>
          <a:p>
            <a:pPr>
              <a:buClr>
                <a:schemeClr val="dk1"/>
              </a:buClr>
              <a:buSzPct val="25000"/>
            </a:pPr>
            <a:r>
              <a:rPr lang="en-US" sz="2000" dirty="0">
                <a:solidFill>
                  <a:schemeClr val="dk1"/>
                </a:solidFill>
                <a:latin typeface="Candara" panose="020E0502030303020204" pitchFamily="34" charset="0"/>
              </a:rPr>
              <a:t>system.sysDescr.0 = OCTET STRING: "SunOS noc5 5.6 Generic_105181-03 sun4u"</a:t>
            </a:r>
          </a:p>
        </p:txBody>
      </p:sp>
      <p:sp>
        <p:nvSpPr>
          <p:cNvPr id="399" name="Shape 399"/>
          <p:cNvSpPr txBox="1"/>
          <p:nvPr/>
        </p:nvSpPr>
        <p:spPr>
          <a:xfrm>
            <a:off x="3228976" y="3797300"/>
            <a:ext cx="6018211" cy="762000"/>
          </a:xfrm>
          <a:prstGeom prst="rect">
            <a:avLst/>
          </a:prstGeom>
          <a:noFill/>
          <a:ln>
            <a:noFill/>
          </a:ln>
        </p:spPr>
        <p:txBody>
          <a:bodyPr lIns="91425" tIns="45700" rIns="91425" bIns="45700" anchor="t" anchorCtr="0">
            <a:noAutofit/>
          </a:bodyPr>
          <a:lstStyle/>
          <a:p>
            <a:pPr marL="177800" indent="-177800">
              <a:lnSpc>
                <a:spcPct val="110000"/>
              </a:lnSpc>
              <a:buClr>
                <a:schemeClr val="dk1"/>
              </a:buClr>
              <a:buSzPct val="100000"/>
              <a:buFont typeface="Arial"/>
              <a:buChar char="•"/>
            </a:pPr>
            <a:r>
              <a:rPr lang="en-US" sz="2000" dirty="0">
                <a:solidFill>
                  <a:schemeClr val="dk1"/>
                </a:solidFill>
                <a:latin typeface="Candara" panose="020E0502030303020204" pitchFamily="34" charset="0"/>
              </a:rPr>
              <a:t>Note that the </a:t>
            </a:r>
            <a:r>
              <a:rPr lang="en-US" sz="2000" b="1" dirty="0">
                <a:solidFill>
                  <a:schemeClr val="dk1"/>
                </a:solidFill>
                <a:latin typeface="Candara" panose="020E0502030303020204" pitchFamily="34" charset="0"/>
              </a:rPr>
              <a:t>value 0 </a:t>
            </a:r>
            <a:r>
              <a:rPr lang="en-US" sz="2000" dirty="0">
                <a:solidFill>
                  <a:schemeClr val="dk1"/>
                </a:solidFill>
                <a:latin typeface="Candara" panose="020E0502030303020204" pitchFamily="34" charset="0"/>
              </a:rPr>
              <a:t>at the end of the </a:t>
            </a:r>
            <a:r>
              <a:rPr lang="en-US" sz="2000" b="1" dirty="0">
                <a:solidFill>
                  <a:schemeClr val="dk1"/>
                </a:solidFill>
                <a:latin typeface="Candara" panose="020E0502030303020204" pitchFamily="34" charset="0"/>
              </a:rPr>
              <a:t>o</a:t>
            </a:r>
            <a:r>
              <a:rPr lang="en-US" sz="2000" dirty="0">
                <a:solidFill>
                  <a:schemeClr val="dk1"/>
                </a:solidFill>
                <a:latin typeface="Candara" panose="020E0502030303020204" pitchFamily="34" charset="0"/>
              </a:rPr>
              <a:t>bject id indicates that it is a </a:t>
            </a:r>
            <a:r>
              <a:rPr lang="en-US" sz="2000" b="1" dirty="0">
                <a:solidFill>
                  <a:schemeClr val="dk1"/>
                </a:solidFill>
                <a:latin typeface="Candara" panose="020E0502030303020204" pitchFamily="34" charset="0"/>
              </a:rPr>
              <a:t>single-valued scalar</a:t>
            </a:r>
            <a:r>
              <a:rPr lang="en-US" sz="2000" dirty="0">
                <a:solidFill>
                  <a:schemeClr val="dk1"/>
                </a:solidFill>
                <a:latin typeface="Candara" panose="020E0502030303020204" pitchFamily="34" charset="0"/>
              </a:rPr>
              <a:t>.</a:t>
            </a:r>
          </a:p>
        </p:txBody>
      </p:sp>
      <p:sp>
        <p:nvSpPr>
          <p:cNvPr id="400" name="Shape 400"/>
          <p:cNvSpPr txBox="1"/>
          <p:nvPr/>
        </p:nvSpPr>
        <p:spPr>
          <a:xfrm>
            <a:off x="8305800" y="8342312"/>
            <a:ext cx="762000" cy="336549"/>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cxnSp>
        <p:nvCxnSpPr>
          <p:cNvPr id="401" name="Shape 401"/>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02" name="Shape 402"/>
          <p:cNvSpPr txBox="1"/>
          <p:nvPr/>
        </p:nvSpPr>
        <p:spPr>
          <a:xfrm>
            <a:off x="4414837" y="8458201"/>
            <a:ext cx="3462337" cy="461961"/>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and T. A. </a:t>
            </a:r>
            <a:r>
              <a:rPr lang="en-US" sz="1200" dirty="0" err="1">
                <a:solidFill>
                  <a:schemeClr val="dk1"/>
                </a:solidFill>
                <a:latin typeface="Candara" panose="020E0502030303020204" pitchFamily="34" charset="0"/>
              </a:rPr>
              <a:t>Gonsalves</a:t>
            </a:r>
            <a:r>
              <a:rPr lang="en-US" sz="1200" dirty="0">
                <a:solidFill>
                  <a:schemeClr val="dk1"/>
                </a:solidFill>
                <a:latin typeface="Candara" panose="020E0502030303020204" pitchFamily="34" charset="0"/>
              </a:rPr>
              <a:t> 2010</a:t>
            </a:r>
          </a:p>
        </p:txBody>
      </p:sp>
      <p:cxnSp>
        <p:nvCxnSpPr>
          <p:cNvPr id="403" name="Shape 403"/>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404" name="Shape 404"/>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405" name="Shape 405"/>
          <p:cNvSpPr txBox="1">
            <a:spLocks noGrp="1"/>
          </p:cNvSpPr>
          <p:nvPr>
            <p:ph type="title"/>
          </p:nvPr>
        </p:nvSpPr>
        <p:spPr>
          <a:xfrm>
            <a:off x="3276601" y="609601"/>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chemeClr val="dk1"/>
                </a:solidFill>
              </a:rPr>
              <a:t>SNMP </a:t>
            </a:r>
            <a:r>
              <a:rPr lang="en-US" sz="3200" b="1" dirty="0">
                <a:solidFill>
                  <a:srgbClr val="669900"/>
                </a:solidFill>
              </a:rPr>
              <a:t>Get</a:t>
            </a:r>
            <a:r>
              <a:rPr lang="en-US" sz="3200" b="1" dirty="0">
                <a:solidFill>
                  <a:schemeClr val="dk1"/>
                </a:solidFill>
              </a:rPr>
              <a:t> Command</a:t>
            </a:r>
          </a:p>
        </p:txBody>
      </p:sp>
      <p:sp>
        <p:nvSpPr>
          <p:cNvPr id="2" name="TextBox 1"/>
          <p:cNvSpPr txBox="1"/>
          <p:nvPr/>
        </p:nvSpPr>
        <p:spPr>
          <a:xfrm>
            <a:off x="442913" y="5372100"/>
            <a:ext cx="11501437" cy="1015663"/>
          </a:xfrm>
          <a:prstGeom prst="rect">
            <a:avLst/>
          </a:prstGeom>
          <a:noFill/>
        </p:spPr>
        <p:txBody>
          <a:bodyPr wrap="square" rtlCol="1">
            <a:spAutoFit/>
          </a:bodyPr>
          <a:lstStyle/>
          <a:p>
            <a:r>
              <a:rPr lang="en-US" sz="2000" dirty="0">
                <a:latin typeface="Candara" panose="020E0502030303020204" pitchFamily="34" charset="0"/>
              </a:rPr>
              <a:t>This command communicates with a network object using the </a:t>
            </a:r>
            <a:r>
              <a:rPr lang="en-US" sz="2000" dirty="0" smtClean="0">
                <a:latin typeface="Candara" panose="020E0502030303020204" pitchFamily="34" charset="0"/>
              </a:rPr>
              <a:t>SNMP gef-reguest </a:t>
            </a:r>
            <a:r>
              <a:rPr lang="en-US" sz="2000" dirty="0">
                <a:latin typeface="Candara" panose="020E0502030303020204" pitchFamily="34" charset="0"/>
              </a:rPr>
              <a:t>message. The </a:t>
            </a:r>
            <a:r>
              <a:rPr lang="en-US" sz="2000" dirty="0" smtClean="0">
                <a:latin typeface="Candara" panose="020E0502030303020204" pitchFamily="34" charset="0"/>
              </a:rPr>
              <a:t>host may </a:t>
            </a:r>
            <a:r>
              <a:rPr lang="en-US" sz="2000" dirty="0">
                <a:latin typeface="Candara" panose="020E0502030303020204" pitchFamily="34" charset="0"/>
              </a:rPr>
              <a:t>be either a host name or an IP address. </a:t>
            </a:r>
            <a:r>
              <a:rPr lang="en-US" sz="2000" dirty="0" smtClean="0">
                <a:latin typeface="Candara" panose="020E0502030303020204" pitchFamily="34" charset="0"/>
              </a:rPr>
              <a:t>If the </a:t>
            </a:r>
            <a:r>
              <a:rPr lang="en-US" sz="2000" dirty="0">
                <a:latin typeface="Candara" panose="020E0502030303020204" pitchFamily="34" charset="0"/>
              </a:rPr>
              <a:t>SNMP agent resides on the host with the </a:t>
            </a:r>
            <a:r>
              <a:rPr lang="en-US" sz="2000" dirty="0" smtClean="0">
                <a:latin typeface="Candara" panose="020E0502030303020204" pitchFamily="34" charset="0"/>
              </a:rPr>
              <a:t>matching </a:t>
            </a:r>
            <a:r>
              <a:rPr lang="en-US" sz="2000" dirty="0">
                <a:latin typeface="Candara" panose="020E0502030303020204" pitchFamily="34" charset="0"/>
              </a:rPr>
              <a:t>community name, it responds with a get-response message returning the value of the objectID.</a:t>
            </a:r>
            <a:endParaRPr lang="ar-SA" sz="20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0"/>
        <p:cNvGrpSpPr/>
        <p:nvPr/>
      </p:nvGrpSpPr>
      <p:grpSpPr>
        <a:xfrm>
          <a:off x="0" y="0"/>
          <a:ext cx="0" cy="0"/>
          <a:chOff x="0" y="0"/>
          <a:chExt cx="0" cy="0"/>
        </a:xfrm>
      </p:grpSpPr>
      <p:sp>
        <p:nvSpPr>
          <p:cNvPr id="411" name="Shape 411"/>
          <p:cNvSpPr txBox="1"/>
          <p:nvPr/>
        </p:nvSpPr>
        <p:spPr>
          <a:xfrm>
            <a:off x="7543801" y="8458201"/>
            <a:ext cx="1428749" cy="538161"/>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ea typeface="Times New Roman"/>
                <a:cs typeface="Times New Roman"/>
                <a:sym typeface="Times New Roman"/>
              </a:rPr>
              <a:t>*</a:t>
            </a:r>
          </a:p>
        </p:txBody>
      </p:sp>
      <p:cxnSp>
        <p:nvCxnSpPr>
          <p:cNvPr id="412" name="Shape 412"/>
          <p:cNvCxnSpPr/>
          <p:nvPr/>
        </p:nvCxnSpPr>
        <p:spPr>
          <a:xfrm>
            <a:off x="3276600" y="4724400"/>
            <a:ext cx="5638800" cy="0"/>
          </a:xfrm>
          <a:prstGeom prst="straightConnector1">
            <a:avLst/>
          </a:prstGeom>
          <a:noFill/>
          <a:ln w="12700" cap="rnd" cmpd="sng">
            <a:solidFill>
              <a:schemeClr val="dk1"/>
            </a:solidFill>
            <a:prstDash val="solid"/>
            <a:miter/>
            <a:headEnd type="none" w="med" len="med"/>
            <a:tailEnd type="none" w="med" len="med"/>
          </a:ln>
        </p:spPr>
      </p:cxnSp>
      <p:sp>
        <p:nvSpPr>
          <p:cNvPr id="413" name="Shape 413"/>
          <p:cNvSpPr txBox="1"/>
          <p:nvPr/>
        </p:nvSpPr>
        <p:spPr>
          <a:xfrm>
            <a:off x="2667000" y="4724401"/>
            <a:ext cx="1524000" cy="479425"/>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414" name="Shape 414"/>
          <p:cNvSpPr txBox="1"/>
          <p:nvPr/>
        </p:nvSpPr>
        <p:spPr>
          <a:xfrm>
            <a:off x="3124201" y="1420813"/>
            <a:ext cx="5943599" cy="1311275"/>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snmpgetnext noc5.btc.gatech.edu public interfaces.ifTable.ifEntry.ifIndex.1 </a:t>
            </a:r>
          </a:p>
          <a:p>
            <a:pPr>
              <a:buClr>
                <a:schemeClr val="dk1"/>
              </a:buClr>
            </a:pPr>
            <a:endParaRPr sz="2000" dirty="0">
              <a:solidFill>
                <a:schemeClr val="dk1"/>
              </a:solidFill>
              <a:latin typeface="Candara" panose="020E0502030303020204" pitchFamily="34" charset="0"/>
            </a:endParaRPr>
          </a:p>
          <a:p>
            <a:pPr>
              <a:buClr>
                <a:schemeClr val="dk1"/>
              </a:buClr>
              <a:buSzPct val="25000"/>
            </a:pPr>
            <a:r>
              <a:rPr lang="en-US" sz="2000" dirty="0" err="1">
                <a:solidFill>
                  <a:schemeClr val="dk1"/>
                </a:solidFill>
                <a:latin typeface="Candara" panose="020E0502030303020204" pitchFamily="34" charset="0"/>
              </a:rPr>
              <a:t>interfaces.ifTable.ifEntry.ifIndex</a:t>
            </a:r>
            <a:r>
              <a:rPr lang="en-US" sz="2000" dirty="0">
                <a:solidFill>
                  <a:schemeClr val="dk1"/>
                </a:solidFill>
                <a:latin typeface="Candara" panose="020E0502030303020204" pitchFamily="34" charset="0"/>
              </a:rPr>
              <a:t>. 2 = INTEGER: 2</a:t>
            </a:r>
          </a:p>
        </p:txBody>
      </p:sp>
      <p:sp>
        <p:nvSpPr>
          <p:cNvPr id="415" name="Shape 415"/>
          <p:cNvSpPr txBox="1"/>
          <p:nvPr/>
        </p:nvSpPr>
        <p:spPr>
          <a:xfrm>
            <a:off x="8305800" y="8342312"/>
            <a:ext cx="762000" cy="336549"/>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cxnSp>
        <p:nvCxnSpPr>
          <p:cNvPr id="416" name="Shape 416"/>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17" name="Shape 417"/>
          <p:cNvSpPr txBox="1"/>
          <p:nvPr/>
        </p:nvSpPr>
        <p:spPr>
          <a:xfrm>
            <a:off x="4414837" y="8458201"/>
            <a:ext cx="3462337" cy="461961"/>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and T. A. </a:t>
            </a:r>
            <a:r>
              <a:rPr lang="en-US" sz="1200" dirty="0" err="1">
                <a:solidFill>
                  <a:schemeClr val="dk1"/>
                </a:solidFill>
                <a:latin typeface="Candara" panose="020E0502030303020204" pitchFamily="34" charset="0"/>
              </a:rPr>
              <a:t>Gonsalves</a:t>
            </a:r>
            <a:r>
              <a:rPr lang="en-US" sz="1200" dirty="0">
                <a:solidFill>
                  <a:schemeClr val="dk1"/>
                </a:solidFill>
                <a:latin typeface="Candara" panose="020E0502030303020204" pitchFamily="34" charset="0"/>
              </a:rPr>
              <a:t> 2010</a:t>
            </a:r>
          </a:p>
        </p:txBody>
      </p:sp>
      <p:cxnSp>
        <p:nvCxnSpPr>
          <p:cNvPr id="418" name="Shape 418"/>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419" name="Shape 419"/>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420" name="Shape 420"/>
          <p:cNvSpPr txBox="1">
            <a:spLocks noGrp="1"/>
          </p:cNvSpPr>
          <p:nvPr>
            <p:ph type="title"/>
          </p:nvPr>
        </p:nvSpPr>
        <p:spPr>
          <a:xfrm>
            <a:off x="3200401" y="609601"/>
            <a:ext cx="5829299" cy="5333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chemeClr val="dk1"/>
                </a:solidFill>
              </a:rPr>
              <a:t>SNMP </a:t>
            </a:r>
            <a:r>
              <a:rPr lang="en-US" sz="3200" b="1" dirty="0">
                <a:solidFill>
                  <a:srgbClr val="669900"/>
                </a:solidFill>
              </a:rPr>
              <a:t>Get Next </a:t>
            </a:r>
            <a:r>
              <a:rPr lang="en-US" sz="3200" b="1" dirty="0">
                <a:solidFill>
                  <a:schemeClr val="dk1"/>
                </a:solidFill>
              </a:rPr>
              <a:t>Command</a:t>
            </a:r>
          </a:p>
        </p:txBody>
      </p:sp>
      <p:sp>
        <p:nvSpPr>
          <p:cNvPr id="2" name="TextBox 1"/>
          <p:cNvSpPr txBox="1"/>
          <p:nvPr/>
        </p:nvSpPr>
        <p:spPr>
          <a:xfrm>
            <a:off x="600075" y="3614738"/>
            <a:ext cx="8254183" cy="954107"/>
          </a:xfrm>
          <a:prstGeom prst="rect">
            <a:avLst/>
          </a:prstGeom>
          <a:noFill/>
        </p:spPr>
        <p:txBody>
          <a:bodyPr wrap="none" rtlCol="1">
            <a:spAutoFit/>
          </a:bodyPr>
          <a:lstStyle/>
          <a:p>
            <a:r>
              <a:rPr lang="en-US" sz="2800" dirty="0">
                <a:latin typeface="Candara" panose="020E0502030303020204" pitchFamily="34" charset="0"/>
              </a:rPr>
              <a:t>This command is especially useful to get the values of</a:t>
            </a:r>
          </a:p>
          <a:p>
            <a:r>
              <a:rPr lang="en-US" sz="2800" dirty="0">
                <a:latin typeface="Candara" panose="020E0502030303020204" pitchFamily="34" charset="0"/>
              </a:rPr>
              <a:t>variables in an </a:t>
            </a:r>
            <a:r>
              <a:rPr lang="en-US" sz="2800" b="1" dirty="0">
                <a:latin typeface="Candara" panose="020E0502030303020204" pitchFamily="34" charset="0"/>
              </a:rPr>
              <a:t>aggregate</a:t>
            </a:r>
            <a:r>
              <a:rPr lang="en-US" sz="2800" dirty="0">
                <a:latin typeface="Candara" panose="020E0502030303020204" pitchFamily="34" charset="0"/>
              </a:rPr>
              <a:t> object</a:t>
            </a:r>
            <a:endParaRPr lang="ar-SA" sz="28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Shape 426"/>
          <p:cNvSpPr txBox="1"/>
          <p:nvPr/>
        </p:nvSpPr>
        <p:spPr>
          <a:xfrm>
            <a:off x="7543801" y="8458201"/>
            <a:ext cx="1428749" cy="538161"/>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ea typeface="Times New Roman"/>
                <a:cs typeface="Times New Roman"/>
                <a:sym typeface="Times New Roman"/>
              </a:rPr>
              <a:t>*</a:t>
            </a:r>
          </a:p>
        </p:txBody>
      </p:sp>
      <p:cxnSp>
        <p:nvCxnSpPr>
          <p:cNvPr id="427" name="Shape 427"/>
          <p:cNvCxnSpPr/>
          <p:nvPr/>
        </p:nvCxnSpPr>
        <p:spPr>
          <a:xfrm>
            <a:off x="3276600" y="4800600"/>
            <a:ext cx="5638800" cy="0"/>
          </a:xfrm>
          <a:prstGeom prst="straightConnector1">
            <a:avLst/>
          </a:prstGeom>
          <a:noFill/>
          <a:ln w="12700" cap="rnd" cmpd="sng">
            <a:solidFill>
              <a:schemeClr val="dk1"/>
            </a:solidFill>
            <a:prstDash val="solid"/>
            <a:miter/>
            <a:headEnd type="none" w="med" len="med"/>
            <a:tailEnd type="none" w="med" len="med"/>
          </a:ln>
        </p:spPr>
      </p:cxnSp>
      <p:sp>
        <p:nvSpPr>
          <p:cNvPr id="428" name="Shape 428"/>
          <p:cNvSpPr txBox="1"/>
          <p:nvPr/>
        </p:nvSpPr>
        <p:spPr>
          <a:xfrm>
            <a:off x="2667000" y="4800601"/>
            <a:ext cx="1524000" cy="479425"/>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429" name="Shape 429"/>
          <p:cNvSpPr txBox="1"/>
          <p:nvPr/>
        </p:nvSpPr>
        <p:spPr>
          <a:xfrm>
            <a:off x="3200400" y="1443037"/>
            <a:ext cx="4543424" cy="387350"/>
          </a:xfrm>
          <a:prstGeom prst="rect">
            <a:avLst/>
          </a:prstGeom>
          <a:noFill/>
          <a:ln>
            <a:noFill/>
          </a:ln>
        </p:spPr>
        <p:txBody>
          <a:bodyPr lIns="91425" tIns="45700" rIns="91425" bIns="45700" anchor="t" anchorCtr="0">
            <a:noAutofit/>
          </a:bodyPr>
          <a:lstStyle/>
          <a:p>
            <a:pPr marL="173037" indent="-173037">
              <a:lnSpc>
                <a:spcPct val="90000"/>
              </a:lnSpc>
              <a:buClr>
                <a:schemeClr val="dk1"/>
              </a:buClr>
              <a:buSzPct val="100000"/>
              <a:buFont typeface="Arial"/>
              <a:buChar char="•"/>
            </a:pPr>
            <a:r>
              <a:rPr lang="en-US" sz="2000" dirty="0">
                <a:solidFill>
                  <a:schemeClr val="dk1"/>
                </a:solidFill>
                <a:latin typeface="Candara" panose="020E0502030303020204" pitchFamily="34" charset="0"/>
              </a:rPr>
              <a:t>Command:  snmpset host community</a:t>
            </a:r>
          </a:p>
        </p:txBody>
      </p:sp>
      <p:sp>
        <p:nvSpPr>
          <p:cNvPr id="430" name="Shape 430"/>
          <p:cNvSpPr txBox="1"/>
          <p:nvPr/>
        </p:nvSpPr>
        <p:spPr>
          <a:xfrm>
            <a:off x="8305800" y="8342312"/>
            <a:ext cx="762000" cy="336549"/>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cxnSp>
        <p:nvCxnSpPr>
          <p:cNvPr id="431" name="Shape 431"/>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32" name="Shape 432"/>
          <p:cNvSpPr txBox="1"/>
          <p:nvPr/>
        </p:nvSpPr>
        <p:spPr>
          <a:xfrm>
            <a:off x="4414837" y="8458201"/>
            <a:ext cx="3462337" cy="461961"/>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and T. A. </a:t>
            </a:r>
            <a:r>
              <a:rPr lang="en-US" sz="1200" dirty="0" err="1">
                <a:solidFill>
                  <a:schemeClr val="dk1"/>
                </a:solidFill>
                <a:latin typeface="Candara" panose="020E0502030303020204" pitchFamily="34" charset="0"/>
              </a:rPr>
              <a:t>Gonsalves</a:t>
            </a:r>
            <a:r>
              <a:rPr lang="en-US" sz="1200" dirty="0">
                <a:solidFill>
                  <a:schemeClr val="dk1"/>
                </a:solidFill>
                <a:latin typeface="Candara" panose="020E0502030303020204" pitchFamily="34" charset="0"/>
              </a:rPr>
              <a:t> 2010</a:t>
            </a:r>
          </a:p>
        </p:txBody>
      </p:sp>
      <p:cxnSp>
        <p:nvCxnSpPr>
          <p:cNvPr id="433" name="Shape 433"/>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434" name="Shape 434"/>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435" name="Shape 435"/>
          <p:cNvSpPr txBox="1">
            <a:spLocks noGrp="1"/>
          </p:cNvSpPr>
          <p:nvPr>
            <p:ph type="title"/>
          </p:nvPr>
        </p:nvSpPr>
        <p:spPr>
          <a:xfrm>
            <a:off x="3200401" y="609601"/>
            <a:ext cx="5829299" cy="5333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chemeClr val="dk1"/>
                </a:solidFill>
              </a:rPr>
              <a:t>SNMP </a:t>
            </a:r>
            <a:r>
              <a:rPr lang="en-US" sz="3200" b="1" dirty="0">
                <a:solidFill>
                  <a:srgbClr val="669900"/>
                </a:solidFill>
              </a:rPr>
              <a:t>Set</a:t>
            </a:r>
            <a:r>
              <a:rPr lang="en-US" sz="3200" b="1" dirty="0">
                <a:solidFill>
                  <a:schemeClr val="dk1"/>
                </a:solidFill>
              </a:rPr>
              <a:t> Command</a:t>
            </a:r>
          </a:p>
        </p:txBody>
      </p:sp>
      <p:sp>
        <p:nvSpPr>
          <p:cNvPr id="2" name="TextBox 1"/>
          <p:cNvSpPr txBox="1"/>
          <p:nvPr/>
        </p:nvSpPr>
        <p:spPr>
          <a:xfrm>
            <a:off x="728663" y="2557463"/>
            <a:ext cx="10352514" cy="830997"/>
          </a:xfrm>
          <a:prstGeom prst="rect">
            <a:avLst/>
          </a:prstGeom>
          <a:noFill/>
        </p:spPr>
        <p:txBody>
          <a:bodyPr wrap="none" rtlCol="1">
            <a:spAutoFit/>
          </a:bodyPr>
          <a:lstStyle/>
          <a:p>
            <a:r>
              <a:rPr lang="en-US" sz="2400" dirty="0">
                <a:latin typeface="Candara" panose="020E0502030303020204" pitchFamily="34" charset="0"/>
              </a:rPr>
              <a:t>The snmpset command sends the SNMP set-request message and receives the</a:t>
            </a:r>
          </a:p>
          <a:p>
            <a:r>
              <a:rPr lang="en-US" sz="2400" dirty="0">
                <a:latin typeface="Candara" panose="020E0502030303020204" pitchFamily="34" charset="0"/>
              </a:rPr>
              <a:t>get-response command.</a:t>
            </a:r>
            <a:endParaRPr lang="ar-SA" sz="24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0"/>
        <p:cNvGrpSpPr/>
        <p:nvPr/>
      </p:nvGrpSpPr>
      <p:grpSpPr>
        <a:xfrm>
          <a:off x="0" y="0"/>
          <a:ext cx="0" cy="0"/>
          <a:chOff x="0" y="0"/>
          <a:chExt cx="0" cy="0"/>
        </a:xfrm>
      </p:grpSpPr>
      <p:sp>
        <p:nvSpPr>
          <p:cNvPr id="441" name="Shape 441"/>
          <p:cNvSpPr txBox="1"/>
          <p:nvPr/>
        </p:nvSpPr>
        <p:spPr>
          <a:xfrm>
            <a:off x="7543801" y="8458201"/>
            <a:ext cx="1428749" cy="538161"/>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ea typeface="Times New Roman"/>
                <a:cs typeface="Times New Roman"/>
                <a:sym typeface="Times New Roman"/>
              </a:rPr>
              <a:t>*</a:t>
            </a:r>
          </a:p>
        </p:txBody>
      </p:sp>
      <p:sp>
        <p:nvSpPr>
          <p:cNvPr id="442" name="Shape 442"/>
          <p:cNvSpPr txBox="1"/>
          <p:nvPr/>
        </p:nvSpPr>
        <p:spPr>
          <a:xfrm>
            <a:off x="2667000" y="60960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443" name="Shape 443"/>
          <p:cNvSpPr txBox="1"/>
          <p:nvPr/>
        </p:nvSpPr>
        <p:spPr>
          <a:xfrm>
            <a:off x="3124201" y="1295401"/>
            <a:ext cx="5673725" cy="793749"/>
          </a:xfrm>
          <a:prstGeom prst="rect">
            <a:avLst/>
          </a:prstGeom>
          <a:noFill/>
          <a:ln>
            <a:noFill/>
          </a:ln>
        </p:spPr>
        <p:txBody>
          <a:bodyPr lIns="91425" tIns="45700" rIns="91425" bIns="45700" anchor="t" anchorCtr="0">
            <a:noAutofit/>
          </a:bodyPr>
          <a:lstStyle/>
          <a:p>
            <a:pPr marL="173037" indent="-173037">
              <a:lnSpc>
                <a:spcPct val="90000"/>
              </a:lnSpc>
              <a:buClr>
                <a:schemeClr val="dk1"/>
              </a:buClr>
              <a:buSzPct val="100000"/>
              <a:buFont typeface="Arial"/>
              <a:buChar char="•"/>
            </a:pPr>
            <a:r>
              <a:rPr lang="en-US" sz="2000" dirty="0">
                <a:solidFill>
                  <a:schemeClr val="dk1"/>
                </a:solidFill>
                <a:latin typeface="Candara" panose="020E0502030303020204" pitchFamily="34" charset="0"/>
              </a:rPr>
              <a:t>Command:  </a:t>
            </a:r>
            <a:r>
              <a:rPr lang="en-US" sz="2000" b="1" dirty="0">
                <a:solidFill>
                  <a:srgbClr val="669900"/>
                </a:solidFill>
                <a:latin typeface="Candara" panose="020E0502030303020204" pitchFamily="34" charset="0"/>
              </a:rPr>
              <a:t>snmpnetstat</a:t>
            </a:r>
            <a:r>
              <a:rPr lang="en-US" sz="2000" dirty="0">
                <a:solidFill>
                  <a:srgbClr val="669900"/>
                </a:solidFill>
                <a:latin typeface="Candara" panose="020E0502030303020204" pitchFamily="34" charset="0"/>
              </a:rPr>
              <a:t> </a:t>
            </a:r>
            <a:r>
              <a:rPr lang="en-US" sz="2000" b="1" dirty="0" smtClean="0">
                <a:solidFill>
                  <a:srgbClr val="0070C0"/>
                </a:solidFill>
                <a:latin typeface="Candara" panose="020E0502030303020204" pitchFamily="34" charset="0"/>
              </a:rPr>
              <a:t>Useful </a:t>
            </a:r>
            <a:r>
              <a:rPr lang="en-US" sz="2000" b="1" dirty="0">
                <a:solidFill>
                  <a:srgbClr val="0070C0"/>
                </a:solidFill>
                <a:latin typeface="Candara" panose="020E0502030303020204" pitchFamily="34" charset="0"/>
              </a:rPr>
              <a:t>for finding status of network connections</a:t>
            </a:r>
          </a:p>
        </p:txBody>
      </p:sp>
      <p:sp>
        <p:nvSpPr>
          <p:cNvPr id="444" name="Shape 444"/>
          <p:cNvSpPr txBox="1"/>
          <p:nvPr/>
        </p:nvSpPr>
        <p:spPr>
          <a:xfrm>
            <a:off x="2895600" y="2325686"/>
            <a:ext cx="6629400" cy="3648074"/>
          </a:xfrm>
          <a:prstGeom prst="rect">
            <a:avLst/>
          </a:prstGeom>
          <a:noFill/>
          <a:ln>
            <a:noFill/>
          </a:ln>
        </p:spPr>
        <p:txBody>
          <a:bodyPr lIns="91425" tIns="45700" rIns="91425" bIns="45700" anchor="t" anchorCtr="0">
            <a:noAutofit/>
          </a:bodyPr>
          <a:lstStyle/>
          <a:p>
            <a:pPr>
              <a:lnSpc>
                <a:spcPct val="80000"/>
              </a:lnSpc>
              <a:buClr>
                <a:schemeClr val="dk1"/>
              </a:buClr>
              <a:buSzPct val="25000"/>
            </a:pPr>
            <a:r>
              <a:rPr lang="en-US" sz="2000" dirty="0">
                <a:solidFill>
                  <a:schemeClr val="dk1"/>
                </a:solidFill>
                <a:latin typeface="Candara" panose="020E0502030303020204" pitchFamily="34" charset="0"/>
              </a:rPr>
              <a:t>% snmpnetstat noc5 public</a:t>
            </a:r>
          </a:p>
          <a:p>
            <a:pPr>
              <a:lnSpc>
                <a:spcPct val="80000"/>
              </a:lnSpc>
              <a:buClr>
                <a:schemeClr val="dk1"/>
              </a:buClr>
              <a:buSzPct val="25000"/>
            </a:pPr>
            <a:r>
              <a:rPr lang="en-US" sz="2000" dirty="0">
                <a:solidFill>
                  <a:schemeClr val="dk1"/>
                </a:solidFill>
                <a:latin typeface="Candara" panose="020E0502030303020204" pitchFamily="34" charset="0"/>
              </a:rPr>
              <a:t>Active Internet Connections</a:t>
            </a:r>
          </a:p>
          <a:p>
            <a:pPr>
              <a:lnSpc>
                <a:spcPct val="80000"/>
              </a:lnSpc>
              <a:buClr>
                <a:schemeClr val="dk1"/>
              </a:buClr>
              <a:buSzPct val="25000"/>
            </a:pPr>
            <a:r>
              <a:rPr lang="en-US" sz="1800" dirty="0">
                <a:solidFill>
                  <a:schemeClr val="dk1"/>
                </a:solidFill>
                <a:latin typeface="Candara" panose="020E0502030303020204" pitchFamily="34" charset="0"/>
              </a:rPr>
              <a:t>Proto </a:t>
            </a:r>
            <a:r>
              <a:rPr lang="en-US" sz="1800" dirty="0" err="1">
                <a:solidFill>
                  <a:schemeClr val="dk1"/>
                </a:solidFill>
                <a:latin typeface="Candara" panose="020E0502030303020204" pitchFamily="34" charset="0"/>
              </a:rPr>
              <a:t>Recv</a:t>
            </a:r>
            <a:r>
              <a:rPr lang="en-US" sz="1800" dirty="0">
                <a:solidFill>
                  <a:schemeClr val="dk1"/>
                </a:solidFill>
                <a:latin typeface="Candara" panose="020E0502030303020204" pitchFamily="34" charset="0"/>
              </a:rPr>
              <a:t>-Q Send-Q  Local Address Foreign Address (state)</a:t>
            </a:r>
          </a:p>
          <a:p>
            <a:pPr>
              <a:lnSpc>
                <a:spcPct val="80000"/>
              </a:lnSpc>
              <a:buClr>
                <a:schemeClr val="dk1"/>
              </a:buClr>
              <a:buSzPct val="25000"/>
            </a:pPr>
            <a:r>
              <a:rPr lang="en-US" sz="1800" dirty="0" err="1">
                <a:solidFill>
                  <a:schemeClr val="dk1"/>
                </a:solidFill>
                <a:latin typeface="Candara" panose="020E0502030303020204" pitchFamily="34" charset="0"/>
              </a:rPr>
              <a:t>tcp</a:t>
            </a:r>
            <a:r>
              <a:rPr lang="en-US" sz="1800" dirty="0">
                <a:solidFill>
                  <a:schemeClr val="dk1"/>
                </a:solidFill>
                <a:latin typeface="Candara" panose="020E0502030303020204" pitchFamily="34" charset="0"/>
              </a:rPr>
              <a:t>   0  0         *.*                    *.*                      CLOSED</a:t>
            </a:r>
          </a:p>
          <a:p>
            <a:pPr>
              <a:lnSpc>
                <a:spcPct val="80000"/>
              </a:lnSpc>
              <a:buClr>
                <a:schemeClr val="dk1"/>
              </a:buClr>
              <a:buSzPct val="25000"/>
            </a:pPr>
            <a:r>
              <a:rPr lang="en-US" sz="1800" dirty="0" err="1">
                <a:solidFill>
                  <a:schemeClr val="dk1"/>
                </a:solidFill>
                <a:latin typeface="Candara" panose="020E0502030303020204" pitchFamily="34" charset="0"/>
              </a:rPr>
              <a:t>tcp</a:t>
            </a:r>
            <a:r>
              <a:rPr lang="en-US" sz="1800" dirty="0">
                <a:solidFill>
                  <a:schemeClr val="dk1"/>
                </a:solidFill>
                <a:latin typeface="Candara" panose="020E0502030303020204" pitchFamily="34" charset="0"/>
              </a:rPr>
              <a:t>   0  0  localhost.46626   localhost.3456     ESTABLISHED</a:t>
            </a:r>
          </a:p>
          <a:p>
            <a:pPr>
              <a:lnSpc>
                <a:spcPct val="80000"/>
              </a:lnSpc>
              <a:buClr>
                <a:schemeClr val="dk1"/>
              </a:buClr>
              <a:buSzPct val="25000"/>
            </a:pPr>
            <a:r>
              <a:rPr lang="en-US" sz="1800" dirty="0" err="1">
                <a:solidFill>
                  <a:schemeClr val="dk1"/>
                </a:solidFill>
                <a:latin typeface="Candara" panose="020E0502030303020204" pitchFamily="34" charset="0"/>
              </a:rPr>
              <a:t>tcp</a:t>
            </a:r>
            <a:r>
              <a:rPr lang="en-US" sz="1800" dirty="0">
                <a:solidFill>
                  <a:schemeClr val="dk1"/>
                </a:solidFill>
                <a:latin typeface="Candara" panose="020E0502030303020204" pitchFamily="34" charset="0"/>
              </a:rPr>
              <a:t>   0  0  localhost.46626   localhost.3712     ESTABLISHED</a:t>
            </a:r>
          </a:p>
          <a:p>
            <a:pPr>
              <a:lnSpc>
                <a:spcPct val="80000"/>
              </a:lnSpc>
              <a:buClr>
                <a:schemeClr val="dk1"/>
              </a:buClr>
              <a:buSzPct val="25000"/>
            </a:pPr>
            <a:r>
              <a:rPr lang="en-US" sz="1800" dirty="0" err="1">
                <a:solidFill>
                  <a:schemeClr val="dk1"/>
                </a:solidFill>
                <a:latin typeface="Candara" panose="020E0502030303020204" pitchFamily="34" charset="0"/>
              </a:rPr>
              <a:t>tcp</a:t>
            </a:r>
            <a:r>
              <a:rPr lang="en-US" sz="1800" dirty="0">
                <a:solidFill>
                  <a:schemeClr val="dk1"/>
                </a:solidFill>
                <a:latin typeface="Candara" panose="020E0502030303020204" pitchFamily="34" charset="0"/>
              </a:rPr>
              <a:t>   0  0  localhost.46626   localhost.3968     ESTABLISHED</a:t>
            </a:r>
          </a:p>
          <a:p>
            <a:pPr>
              <a:lnSpc>
                <a:spcPct val="80000"/>
              </a:lnSpc>
              <a:buClr>
                <a:schemeClr val="dk1"/>
              </a:buClr>
              <a:buSzPct val="25000"/>
            </a:pPr>
            <a:r>
              <a:rPr lang="en-US" sz="1800" dirty="0" err="1">
                <a:solidFill>
                  <a:schemeClr val="dk1"/>
                </a:solidFill>
                <a:latin typeface="Candara" panose="020E0502030303020204" pitchFamily="34" charset="0"/>
              </a:rPr>
              <a:t>tcp</a:t>
            </a:r>
            <a:r>
              <a:rPr lang="en-US" sz="1800" dirty="0">
                <a:solidFill>
                  <a:schemeClr val="dk1"/>
                </a:solidFill>
                <a:latin typeface="Candara" panose="020E0502030303020204" pitchFamily="34" charset="0"/>
              </a:rPr>
              <a:t>   0  0  localhost.46626   localhost.4224     ESTABLISHED</a:t>
            </a:r>
          </a:p>
          <a:p>
            <a:pPr>
              <a:lnSpc>
                <a:spcPct val="80000"/>
              </a:lnSpc>
              <a:buClr>
                <a:schemeClr val="dk1"/>
              </a:buClr>
              <a:buSzPct val="25000"/>
            </a:pPr>
            <a:r>
              <a:rPr lang="en-US" sz="1800" dirty="0" err="1">
                <a:solidFill>
                  <a:schemeClr val="dk1"/>
                </a:solidFill>
                <a:latin typeface="Candara" panose="020E0502030303020204" pitchFamily="34" charset="0"/>
              </a:rPr>
              <a:t>tcp</a:t>
            </a:r>
            <a:r>
              <a:rPr lang="en-US" sz="1800" dirty="0">
                <a:solidFill>
                  <a:schemeClr val="dk1"/>
                </a:solidFill>
                <a:latin typeface="Candara" panose="020E0502030303020204" pitchFamily="34" charset="0"/>
              </a:rPr>
              <a:t>   0  0  localhost.3456     localhost.46626   ESTABLISHED</a:t>
            </a:r>
          </a:p>
          <a:p>
            <a:pPr>
              <a:lnSpc>
                <a:spcPct val="80000"/>
              </a:lnSpc>
              <a:buClr>
                <a:schemeClr val="dk1"/>
              </a:buClr>
              <a:buSzPct val="25000"/>
            </a:pPr>
            <a:r>
              <a:rPr lang="en-US" sz="1800" dirty="0" err="1">
                <a:solidFill>
                  <a:schemeClr val="dk1"/>
                </a:solidFill>
                <a:latin typeface="Candara" panose="020E0502030303020204" pitchFamily="34" charset="0"/>
              </a:rPr>
              <a:t>tcp</a:t>
            </a:r>
            <a:r>
              <a:rPr lang="en-US" sz="1800" dirty="0">
                <a:solidFill>
                  <a:schemeClr val="dk1"/>
                </a:solidFill>
                <a:latin typeface="Candara" panose="020E0502030303020204" pitchFamily="34" charset="0"/>
              </a:rPr>
              <a:t>   0  0  localhost.3712     localhost.46626   ESTABLISHED</a:t>
            </a:r>
          </a:p>
          <a:p>
            <a:pPr>
              <a:lnSpc>
                <a:spcPct val="80000"/>
              </a:lnSpc>
              <a:buClr>
                <a:schemeClr val="dk1"/>
              </a:buClr>
              <a:buSzPct val="25000"/>
            </a:pPr>
            <a:r>
              <a:rPr lang="en-US" sz="1800" dirty="0" err="1">
                <a:solidFill>
                  <a:schemeClr val="dk1"/>
                </a:solidFill>
                <a:latin typeface="Candara" panose="020E0502030303020204" pitchFamily="34" charset="0"/>
              </a:rPr>
              <a:t>tcp</a:t>
            </a:r>
            <a:r>
              <a:rPr lang="en-US" sz="1800" dirty="0">
                <a:solidFill>
                  <a:schemeClr val="dk1"/>
                </a:solidFill>
                <a:latin typeface="Candara" panose="020E0502030303020204" pitchFamily="34" charset="0"/>
              </a:rPr>
              <a:t>   0  0  localhost.3968     localhost.46626   ESTABLISHED</a:t>
            </a:r>
          </a:p>
          <a:p>
            <a:pPr>
              <a:lnSpc>
                <a:spcPct val="80000"/>
              </a:lnSpc>
              <a:buClr>
                <a:schemeClr val="dk1"/>
              </a:buClr>
              <a:buSzPct val="25000"/>
            </a:pPr>
            <a:r>
              <a:rPr lang="en-US" sz="1800" dirty="0" err="1">
                <a:solidFill>
                  <a:schemeClr val="dk1"/>
                </a:solidFill>
                <a:latin typeface="Candara" panose="020E0502030303020204" pitchFamily="34" charset="0"/>
              </a:rPr>
              <a:t>tcp</a:t>
            </a:r>
            <a:r>
              <a:rPr lang="en-US" sz="1800" dirty="0">
                <a:solidFill>
                  <a:schemeClr val="dk1"/>
                </a:solidFill>
                <a:latin typeface="Candara" panose="020E0502030303020204" pitchFamily="34" charset="0"/>
              </a:rPr>
              <a:t>   0  0  localhost.4224     localhost.46626   ESTABLISHED</a:t>
            </a:r>
          </a:p>
          <a:p>
            <a:pPr>
              <a:lnSpc>
                <a:spcPct val="80000"/>
              </a:lnSpc>
              <a:buClr>
                <a:schemeClr val="dk1"/>
              </a:buClr>
              <a:buSzPct val="25000"/>
            </a:pPr>
            <a:r>
              <a:rPr lang="en-US" sz="1800" dirty="0" err="1">
                <a:solidFill>
                  <a:schemeClr val="dk1"/>
                </a:solidFill>
                <a:latin typeface="Candara" panose="020E0502030303020204" pitchFamily="34" charset="0"/>
              </a:rPr>
              <a:t>tcp</a:t>
            </a:r>
            <a:r>
              <a:rPr lang="en-US" sz="1800" dirty="0">
                <a:solidFill>
                  <a:schemeClr val="dk1"/>
                </a:solidFill>
                <a:latin typeface="Candara" panose="020E0502030303020204" pitchFamily="34" charset="0"/>
              </a:rPr>
              <a:t>   0  0  noc5.41472         noc5.4480            ESTABLISHED</a:t>
            </a:r>
          </a:p>
          <a:p>
            <a:pPr>
              <a:lnSpc>
                <a:spcPct val="80000"/>
              </a:lnSpc>
              <a:buClr>
                <a:schemeClr val="dk1"/>
              </a:buClr>
              <a:buSzPct val="25000"/>
            </a:pPr>
            <a:r>
              <a:rPr lang="en-US" sz="1800" dirty="0" err="1">
                <a:solidFill>
                  <a:schemeClr val="dk1"/>
                </a:solidFill>
                <a:latin typeface="Candara" panose="020E0502030303020204" pitchFamily="34" charset="0"/>
              </a:rPr>
              <a:t>tcp</a:t>
            </a:r>
            <a:r>
              <a:rPr lang="en-US" sz="1800" dirty="0">
                <a:solidFill>
                  <a:schemeClr val="dk1"/>
                </a:solidFill>
                <a:latin typeface="Candara" panose="020E0502030303020204" pitchFamily="34" charset="0"/>
              </a:rPr>
              <a:t>   0  0  noc5.41472         noc5.4736            ESTABLISHED</a:t>
            </a:r>
          </a:p>
          <a:p>
            <a:pPr>
              <a:lnSpc>
                <a:spcPct val="80000"/>
              </a:lnSpc>
              <a:buClr>
                <a:schemeClr val="dk1"/>
              </a:buClr>
              <a:buSzPct val="25000"/>
            </a:pPr>
            <a:r>
              <a:rPr lang="en-US" sz="1800" dirty="0" err="1">
                <a:solidFill>
                  <a:schemeClr val="dk1"/>
                </a:solidFill>
                <a:latin typeface="Candara" panose="020E0502030303020204" pitchFamily="34" charset="0"/>
              </a:rPr>
              <a:t>tcp</a:t>
            </a:r>
            <a:r>
              <a:rPr lang="en-US" sz="1800" dirty="0">
                <a:solidFill>
                  <a:schemeClr val="dk1"/>
                </a:solidFill>
                <a:latin typeface="Candara" panose="020E0502030303020204" pitchFamily="34" charset="0"/>
              </a:rPr>
              <a:t>   0  0  noc5.4480           noc5.41472          ESTABLISHED</a:t>
            </a:r>
          </a:p>
          <a:p>
            <a:pPr>
              <a:lnSpc>
                <a:spcPct val="80000"/>
              </a:lnSpc>
              <a:buClr>
                <a:schemeClr val="dk1"/>
              </a:buClr>
              <a:buSzPct val="25000"/>
            </a:pPr>
            <a:r>
              <a:rPr lang="en-US" sz="1800" dirty="0" err="1">
                <a:solidFill>
                  <a:schemeClr val="dk1"/>
                </a:solidFill>
                <a:latin typeface="Candara" panose="020E0502030303020204" pitchFamily="34" charset="0"/>
              </a:rPr>
              <a:t>tcp</a:t>
            </a:r>
            <a:r>
              <a:rPr lang="en-US" sz="1800" dirty="0">
                <a:solidFill>
                  <a:schemeClr val="dk1"/>
                </a:solidFill>
                <a:latin typeface="Candara" panose="020E0502030303020204" pitchFamily="34" charset="0"/>
              </a:rPr>
              <a:t>   0  0  noc5.4736           noc5.41472          ESTABLISHED</a:t>
            </a:r>
          </a:p>
        </p:txBody>
      </p:sp>
      <p:cxnSp>
        <p:nvCxnSpPr>
          <p:cNvPr id="445" name="Shape 445"/>
          <p:cNvCxnSpPr/>
          <p:nvPr/>
        </p:nvCxnSpPr>
        <p:spPr>
          <a:xfrm>
            <a:off x="3276600" y="6096000"/>
            <a:ext cx="5638800" cy="0"/>
          </a:xfrm>
          <a:prstGeom prst="straightConnector1">
            <a:avLst/>
          </a:prstGeom>
          <a:noFill/>
          <a:ln w="12700" cap="rnd" cmpd="sng">
            <a:solidFill>
              <a:schemeClr val="dk1"/>
            </a:solidFill>
            <a:prstDash val="solid"/>
            <a:miter/>
            <a:headEnd type="none" w="med" len="med"/>
            <a:tailEnd type="none" w="med" len="med"/>
          </a:ln>
        </p:spPr>
      </p:cxnSp>
      <p:sp>
        <p:nvSpPr>
          <p:cNvPr id="446" name="Shape 446"/>
          <p:cNvSpPr txBox="1"/>
          <p:nvPr/>
        </p:nvSpPr>
        <p:spPr>
          <a:xfrm>
            <a:off x="8305800" y="8342312"/>
            <a:ext cx="762000" cy="336549"/>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sp>
        <p:nvSpPr>
          <p:cNvPr id="447" name="Shape 447"/>
          <p:cNvSpPr txBox="1"/>
          <p:nvPr/>
        </p:nvSpPr>
        <p:spPr>
          <a:xfrm>
            <a:off x="4414837" y="8458201"/>
            <a:ext cx="3462337" cy="461961"/>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and T. A. </a:t>
            </a:r>
            <a:r>
              <a:rPr lang="en-US" sz="1200" dirty="0" err="1">
                <a:solidFill>
                  <a:schemeClr val="dk1"/>
                </a:solidFill>
                <a:latin typeface="Candara" panose="020E0502030303020204" pitchFamily="34" charset="0"/>
              </a:rPr>
              <a:t>Gonsalves</a:t>
            </a:r>
            <a:r>
              <a:rPr lang="en-US" sz="1200" dirty="0">
                <a:solidFill>
                  <a:schemeClr val="dk1"/>
                </a:solidFill>
                <a:latin typeface="Candara" panose="020E0502030303020204" pitchFamily="34" charset="0"/>
              </a:rPr>
              <a:t> 2010</a:t>
            </a:r>
          </a:p>
        </p:txBody>
      </p:sp>
      <p:cxnSp>
        <p:nvCxnSpPr>
          <p:cNvPr id="448" name="Shape 448"/>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449" name="Shape 449"/>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450" name="Shape 450"/>
          <p:cNvSpPr txBox="1">
            <a:spLocks noGrp="1"/>
          </p:cNvSpPr>
          <p:nvPr>
            <p:ph type="title"/>
          </p:nvPr>
        </p:nvSpPr>
        <p:spPr>
          <a:xfrm>
            <a:off x="3200401" y="609601"/>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chemeClr val="dk1"/>
                </a:solidFill>
              </a:rPr>
              <a:t>Network </a:t>
            </a:r>
            <a:r>
              <a:rPr lang="en-US" sz="3200" b="1" dirty="0">
                <a:solidFill>
                  <a:srgbClr val="0070C0"/>
                </a:solidFill>
              </a:rPr>
              <a:t>Status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5"/>
        <p:cNvGrpSpPr/>
        <p:nvPr/>
      </p:nvGrpSpPr>
      <p:grpSpPr>
        <a:xfrm>
          <a:off x="0" y="0"/>
          <a:ext cx="0" cy="0"/>
          <a:chOff x="0" y="0"/>
          <a:chExt cx="0" cy="0"/>
        </a:xfrm>
      </p:grpSpPr>
      <p:sp>
        <p:nvSpPr>
          <p:cNvPr id="456" name="Shape 456"/>
          <p:cNvSpPr txBox="1"/>
          <p:nvPr/>
        </p:nvSpPr>
        <p:spPr>
          <a:xfrm>
            <a:off x="7543801" y="8458201"/>
            <a:ext cx="1428749" cy="538161"/>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ea typeface="Times New Roman"/>
                <a:cs typeface="Times New Roman"/>
                <a:sym typeface="Times New Roman"/>
              </a:rPr>
              <a:t>*</a:t>
            </a:r>
          </a:p>
        </p:txBody>
      </p:sp>
      <p:cxnSp>
        <p:nvCxnSpPr>
          <p:cNvPr id="457" name="Shape 457"/>
          <p:cNvCxnSpPr/>
          <p:nvPr/>
        </p:nvCxnSpPr>
        <p:spPr>
          <a:xfrm>
            <a:off x="2895600" y="4724400"/>
            <a:ext cx="6096000" cy="0"/>
          </a:xfrm>
          <a:prstGeom prst="straightConnector1">
            <a:avLst/>
          </a:prstGeom>
          <a:noFill/>
          <a:ln w="12700" cap="rnd" cmpd="sng">
            <a:solidFill>
              <a:schemeClr val="dk1"/>
            </a:solidFill>
            <a:prstDash val="solid"/>
            <a:miter/>
            <a:headEnd type="none" w="med" len="med"/>
            <a:tailEnd type="none" w="med" len="med"/>
          </a:ln>
        </p:spPr>
      </p:cxnSp>
      <p:sp>
        <p:nvSpPr>
          <p:cNvPr id="458" name="Shape 458"/>
          <p:cNvSpPr txBox="1"/>
          <p:nvPr/>
        </p:nvSpPr>
        <p:spPr>
          <a:xfrm>
            <a:off x="2667000" y="4724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459" name="Shape 459"/>
          <p:cNvSpPr txBox="1"/>
          <p:nvPr/>
        </p:nvSpPr>
        <p:spPr>
          <a:xfrm>
            <a:off x="1057275" y="1219200"/>
            <a:ext cx="7812087" cy="1497012"/>
          </a:xfrm>
          <a:prstGeom prst="rect">
            <a:avLst/>
          </a:prstGeom>
          <a:noFill/>
          <a:ln>
            <a:noFill/>
          </a:ln>
        </p:spPr>
        <p:txBody>
          <a:bodyPr lIns="91425" tIns="45700" rIns="91425" bIns="45700" anchor="t" anchorCtr="0">
            <a:noAutofit/>
          </a:bodyPr>
          <a:lstStyle/>
          <a:p>
            <a:pPr marL="173037" indent="-173037">
              <a:lnSpc>
                <a:spcPct val="90000"/>
              </a:lnSpc>
              <a:buClr>
                <a:schemeClr val="dk1"/>
              </a:buClr>
              <a:buSzPct val="100000"/>
              <a:buFont typeface="Arial"/>
              <a:buChar char="•"/>
            </a:pPr>
            <a:r>
              <a:rPr lang="en-US" sz="2400" dirty="0">
                <a:solidFill>
                  <a:schemeClr val="dk1"/>
                </a:solidFill>
                <a:latin typeface="Candara" panose="020E0502030303020204" pitchFamily="34" charset="0"/>
              </a:rPr>
              <a:t>Command:  </a:t>
            </a:r>
            <a:r>
              <a:rPr lang="en-US" sz="2400" b="1" dirty="0">
                <a:solidFill>
                  <a:srgbClr val="669900"/>
                </a:solidFill>
                <a:latin typeface="Candara" panose="020E0502030303020204" pitchFamily="34" charset="0"/>
              </a:rPr>
              <a:t>snmpwalk</a:t>
            </a:r>
            <a:r>
              <a:rPr lang="en-US" sz="2400" dirty="0">
                <a:solidFill>
                  <a:schemeClr val="dk1"/>
                </a:solidFill>
                <a:latin typeface="Candara" panose="020E0502030303020204" pitchFamily="34" charset="0"/>
              </a:rPr>
              <a:t> host community [</a:t>
            </a:r>
            <a:r>
              <a:rPr lang="en-US" sz="2400" dirty="0" smtClean="0">
                <a:solidFill>
                  <a:schemeClr val="dk1"/>
                </a:solidFill>
                <a:latin typeface="Candara" panose="020E0502030303020204" pitchFamily="34" charset="0"/>
              </a:rPr>
              <a:t>variable name</a:t>
            </a:r>
            <a:r>
              <a:rPr lang="en-US" sz="2400" dirty="0">
                <a:solidFill>
                  <a:schemeClr val="dk1"/>
                </a:solidFill>
                <a:latin typeface="Candara" panose="020E0502030303020204" pitchFamily="34" charset="0"/>
              </a:rPr>
              <a:t>]</a:t>
            </a:r>
          </a:p>
          <a:p>
            <a:pPr marL="173037" indent="-173037">
              <a:lnSpc>
                <a:spcPct val="90000"/>
              </a:lnSpc>
              <a:spcBef>
                <a:spcPts val="1000"/>
              </a:spcBef>
              <a:buClr>
                <a:schemeClr val="dk1"/>
              </a:buClr>
              <a:buSzPct val="100000"/>
              <a:buFont typeface="Arial"/>
              <a:buChar char="•"/>
            </a:pPr>
            <a:r>
              <a:rPr lang="en-US" sz="2400" dirty="0">
                <a:solidFill>
                  <a:schemeClr val="dk1"/>
                </a:solidFill>
                <a:latin typeface="Candara" panose="020E0502030303020204" pitchFamily="34" charset="0"/>
              </a:rPr>
              <a:t>Uses Get Next Command</a:t>
            </a:r>
          </a:p>
          <a:p>
            <a:pPr marL="173037" indent="-173037">
              <a:lnSpc>
                <a:spcPct val="90000"/>
              </a:lnSpc>
              <a:spcBef>
                <a:spcPts val="1000"/>
              </a:spcBef>
              <a:buClr>
                <a:schemeClr val="dk1"/>
              </a:buClr>
              <a:buSzPct val="100000"/>
              <a:buFont typeface="Arial"/>
              <a:buChar char="•"/>
            </a:pPr>
            <a:r>
              <a:rPr lang="en-US" sz="2400" dirty="0">
                <a:solidFill>
                  <a:schemeClr val="dk1"/>
                </a:solidFill>
                <a:latin typeface="Candara" panose="020E0502030303020204" pitchFamily="34" charset="0"/>
              </a:rPr>
              <a:t>Presents </a:t>
            </a:r>
            <a:r>
              <a:rPr lang="en-US" sz="2400" b="1" dirty="0">
                <a:solidFill>
                  <a:schemeClr val="dk1"/>
                </a:solidFill>
                <a:latin typeface="Candara" panose="020E0502030303020204" pitchFamily="34" charset="0"/>
              </a:rPr>
              <a:t>MIB Tree</a:t>
            </a:r>
          </a:p>
        </p:txBody>
      </p:sp>
      <p:sp>
        <p:nvSpPr>
          <p:cNvPr id="460" name="Shape 460"/>
          <p:cNvSpPr txBox="1"/>
          <p:nvPr/>
        </p:nvSpPr>
        <p:spPr>
          <a:xfrm>
            <a:off x="8305800" y="8342312"/>
            <a:ext cx="762000" cy="336549"/>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cxnSp>
        <p:nvCxnSpPr>
          <p:cNvPr id="461" name="Shape 461"/>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62" name="Shape 462"/>
          <p:cNvSpPr txBox="1"/>
          <p:nvPr/>
        </p:nvSpPr>
        <p:spPr>
          <a:xfrm>
            <a:off x="4414837" y="8458201"/>
            <a:ext cx="3462337" cy="461961"/>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and T. A. </a:t>
            </a:r>
            <a:r>
              <a:rPr lang="en-US" sz="1200" dirty="0" err="1">
                <a:solidFill>
                  <a:schemeClr val="dk1"/>
                </a:solidFill>
                <a:latin typeface="Candara" panose="020E0502030303020204" pitchFamily="34" charset="0"/>
              </a:rPr>
              <a:t>Gonsalves</a:t>
            </a:r>
            <a:r>
              <a:rPr lang="en-US" sz="1200" dirty="0">
                <a:solidFill>
                  <a:schemeClr val="dk1"/>
                </a:solidFill>
                <a:latin typeface="Candara" panose="020E0502030303020204" pitchFamily="34" charset="0"/>
              </a:rPr>
              <a:t> 2010</a:t>
            </a:r>
          </a:p>
        </p:txBody>
      </p:sp>
      <p:sp>
        <p:nvSpPr>
          <p:cNvPr id="463" name="Shape 463"/>
          <p:cNvSpPr txBox="1"/>
          <p:nvPr/>
        </p:nvSpPr>
        <p:spPr>
          <a:xfrm>
            <a:off x="2667000" y="2300286"/>
            <a:ext cx="6858000" cy="0"/>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sp>
        <p:nvSpPr>
          <p:cNvPr id="464" name="Shape 464"/>
          <p:cNvSpPr txBox="1"/>
          <p:nvPr/>
        </p:nvSpPr>
        <p:spPr>
          <a:xfrm>
            <a:off x="3048000" y="5381625"/>
            <a:ext cx="6324600" cy="3048000"/>
          </a:xfrm>
          <a:prstGeom prst="rect">
            <a:avLst/>
          </a:prstGeom>
          <a:noFill/>
          <a:ln>
            <a:noFill/>
          </a:ln>
        </p:spPr>
        <p:txBody>
          <a:bodyPr lIns="91425" tIns="45700" rIns="91425" bIns="45700" anchor="ctr" anchorCtr="0">
            <a:noAutofit/>
          </a:bodyPr>
          <a:lstStyle/>
          <a:p>
            <a:pPr>
              <a:buClr>
                <a:schemeClr val="dk1"/>
              </a:buClr>
              <a:buSzPct val="25000"/>
            </a:pPr>
            <a:r>
              <a:rPr lang="en-US" sz="1800" dirty="0">
                <a:solidFill>
                  <a:schemeClr val="dk1"/>
                </a:solidFill>
                <a:latin typeface="Candara" panose="020E0502030303020204" pitchFamily="34" charset="0"/>
              </a:rPr>
              <a:t>199.77.147.182:	</a:t>
            </a:r>
          </a:p>
          <a:p>
            <a:pPr>
              <a:buClr>
                <a:schemeClr val="dk1"/>
              </a:buClr>
              <a:buSzPct val="25000"/>
            </a:pPr>
            <a:r>
              <a:rPr lang="en-US" sz="1800" dirty="0">
                <a:solidFill>
                  <a:schemeClr val="dk1"/>
                </a:solidFill>
                <a:latin typeface="Candara" panose="020E0502030303020204" pitchFamily="34" charset="0"/>
              </a:rPr>
              <a:t>    sysDescr.0 : SunOS noc5 5.6 Generic_105181-03 sun4u </a:t>
            </a:r>
          </a:p>
          <a:p>
            <a:pPr>
              <a:buClr>
                <a:schemeClr val="dk1"/>
              </a:buClr>
              <a:buSzPct val="25000"/>
            </a:pPr>
            <a:r>
              <a:rPr lang="en-US" sz="1800" dirty="0">
                <a:solidFill>
                  <a:schemeClr val="dk1"/>
                </a:solidFill>
                <a:latin typeface="Candara" panose="020E0502030303020204" pitchFamily="34" charset="0"/>
              </a:rPr>
              <a:t>    sysObjectID.0 : 1.3.6.1.4.1.11.2.3.10.1.2 </a:t>
            </a:r>
          </a:p>
          <a:p>
            <a:pPr>
              <a:buClr>
                <a:schemeClr val="dk1"/>
              </a:buClr>
              <a:buSzPct val="25000"/>
            </a:pPr>
            <a:r>
              <a:rPr lang="en-US" sz="1800" dirty="0">
                <a:solidFill>
                  <a:schemeClr val="dk1"/>
                </a:solidFill>
                <a:latin typeface="Candara" panose="020E0502030303020204" pitchFamily="34" charset="0"/>
              </a:rPr>
              <a:t>    sysUpTime.0 : 8d 22:21:53.74 </a:t>
            </a:r>
          </a:p>
          <a:p>
            <a:pPr>
              <a:buClr>
                <a:schemeClr val="dk1"/>
              </a:buClr>
              <a:buSzPct val="25000"/>
            </a:pPr>
            <a:r>
              <a:rPr lang="en-US" sz="1800" dirty="0">
                <a:solidFill>
                  <a:schemeClr val="dk1"/>
                </a:solidFill>
                <a:latin typeface="Candara" panose="020E0502030303020204" pitchFamily="34" charset="0"/>
              </a:rPr>
              <a:t>    sysContact.0 : </a:t>
            </a:r>
          </a:p>
          <a:p>
            <a:pPr>
              <a:buClr>
                <a:schemeClr val="dk1"/>
              </a:buClr>
              <a:buSzPct val="25000"/>
            </a:pPr>
            <a:r>
              <a:rPr lang="en-US" sz="1800" dirty="0">
                <a:solidFill>
                  <a:schemeClr val="dk1"/>
                </a:solidFill>
                <a:latin typeface="Candara" panose="020E0502030303020204" pitchFamily="34" charset="0"/>
              </a:rPr>
              <a:t>    sysName.0 : noc5 </a:t>
            </a:r>
          </a:p>
          <a:p>
            <a:pPr>
              <a:buClr>
                <a:schemeClr val="dk1"/>
              </a:buClr>
              <a:buSzPct val="25000"/>
            </a:pPr>
            <a:r>
              <a:rPr lang="en-US" sz="1800" dirty="0">
                <a:solidFill>
                  <a:schemeClr val="dk1"/>
                </a:solidFill>
                <a:latin typeface="Candara" panose="020E0502030303020204" pitchFamily="34" charset="0"/>
              </a:rPr>
              <a:t>    sysLocation.0 : </a:t>
            </a:r>
          </a:p>
          <a:p>
            <a:pPr>
              <a:buClr>
                <a:schemeClr val="dk1"/>
              </a:buClr>
              <a:buSzPct val="25000"/>
            </a:pPr>
            <a:r>
              <a:rPr lang="en-US" sz="1800" dirty="0">
                <a:solidFill>
                  <a:schemeClr val="dk1"/>
                </a:solidFill>
                <a:latin typeface="Candara" panose="020E0502030303020204" pitchFamily="34" charset="0"/>
              </a:rPr>
              <a:t>    sysServices.0 : 72 </a:t>
            </a:r>
          </a:p>
          <a:p>
            <a:pPr>
              <a:buClr>
                <a:schemeClr val="dk1"/>
              </a:buClr>
              <a:buSzPct val="25000"/>
            </a:pPr>
            <a:r>
              <a:rPr lang="en-US" sz="1800" dirty="0">
                <a:solidFill>
                  <a:schemeClr val="dk1"/>
                </a:solidFill>
                <a:latin typeface="Candara" panose="020E0502030303020204" pitchFamily="34" charset="0"/>
              </a:rPr>
              <a:t>    sysORLastChange.0 : 0d 0:00:00.00</a:t>
            </a:r>
          </a:p>
          <a:p>
            <a:pPr>
              <a:buClr>
                <a:schemeClr val="dk1"/>
              </a:buClr>
            </a:pPr>
            <a:endParaRPr sz="1800" dirty="0">
              <a:solidFill>
                <a:schemeClr val="dk1"/>
              </a:solidFill>
              <a:latin typeface="Candara" panose="020E0502030303020204" pitchFamily="34" charset="0"/>
            </a:endParaRPr>
          </a:p>
          <a:p>
            <a:pPr algn="ctr">
              <a:buClr>
                <a:schemeClr val="dk1"/>
              </a:buClr>
              <a:buSzPct val="25000"/>
            </a:pPr>
            <a:r>
              <a:rPr lang="en-US" sz="1200" b="1" dirty="0">
                <a:solidFill>
                  <a:schemeClr val="dk1"/>
                </a:solidFill>
                <a:latin typeface="Candara" panose="020E0502030303020204" pitchFamily="34" charset="0"/>
              </a:rPr>
              <a:t>Figure 9.8  MIB Browser Example (text based) for System Group</a:t>
            </a:r>
          </a:p>
        </p:txBody>
      </p:sp>
      <p:cxnSp>
        <p:nvCxnSpPr>
          <p:cNvPr id="465" name="Shape 465"/>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466" name="Shape 466"/>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467" name="Shape 467"/>
          <p:cNvSpPr txBox="1">
            <a:spLocks noGrp="1"/>
          </p:cNvSpPr>
          <p:nvPr>
            <p:ph type="title"/>
          </p:nvPr>
        </p:nvSpPr>
        <p:spPr>
          <a:xfrm>
            <a:off x="3200401" y="609601"/>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chemeClr val="dk1"/>
                </a:solidFill>
              </a:rPr>
              <a:t>SNMP Browser</a:t>
            </a:r>
            <a:r>
              <a:rPr lang="en-US" sz="3200" dirty="0">
                <a:solidFill>
                  <a:schemeClr val="dk1"/>
                </a:solidFill>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2"/>
        <p:cNvGrpSpPr/>
        <p:nvPr/>
      </p:nvGrpSpPr>
      <p:grpSpPr>
        <a:xfrm>
          <a:off x="0" y="0"/>
          <a:ext cx="0" cy="0"/>
          <a:chOff x="0" y="0"/>
          <a:chExt cx="0" cy="0"/>
        </a:xfrm>
      </p:grpSpPr>
      <p:cxnSp>
        <p:nvCxnSpPr>
          <p:cNvPr id="474" name="Shape 474"/>
          <p:cNvCxnSpPr/>
          <p:nvPr/>
        </p:nvCxnSpPr>
        <p:spPr>
          <a:xfrm>
            <a:off x="2205038" y="3556000"/>
            <a:ext cx="5638800" cy="0"/>
          </a:xfrm>
          <a:prstGeom prst="straightConnector1">
            <a:avLst/>
          </a:prstGeom>
          <a:noFill/>
          <a:ln w="12700" cap="rnd" cmpd="sng">
            <a:solidFill>
              <a:schemeClr val="dk1"/>
            </a:solidFill>
            <a:prstDash val="solid"/>
            <a:miter/>
            <a:headEnd type="none" w="med" len="med"/>
            <a:tailEnd type="none" w="med" len="med"/>
          </a:ln>
        </p:spPr>
      </p:cxnSp>
      <p:sp>
        <p:nvSpPr>
          <p:cNvPr id="475" name="Shape 475"/>
          <p:cNvSpPr txBox="1"/>
          <p:nvPr/>
        </p:nvSpPr>
        <p:spPr>
          <a:xfrm>
            <a:off x="1595438" y="3556001"/>
            <a:ext cx="1524000" cy="481011"/>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476" name="Shape 476"/>
          <p:cNvSpPr txBox="1"/>
          <p:nvPr/>
        </p:nvSpPr>
        <p:spPr>
          <a:xfrm>
            <a:off x="642939" y="1143000"/>
            <a:ext cx="10958512" cy="2092324"/>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400" dirty="0">
                <a:solidFill>
                  <a:schemeClr val="dk1"/>
                </a:solidFill>
                <a:latin typeface="Candara" panose="020E0502030303020204" pitchFamily="34" charset="0"/>
              </a:rPr>
              <a:t> </a:t>
            </a:r>
            <a:r>
              <a:rPr lang="en-US" sz="2400" i="1" dirty="0">
                <a:solidFill>
                  <a:schemeClr val="dk1"/>
                </a:solidFill>
                <a:latin typeface="Candara" panose="020E0502030303020204" pitchFamily="34" charset="0"/>
              </a:rPr>
              <a:t>snmpsniff -I interface</a:t>
            </a:r>
          </a:p>
          <a:p>
            <a:pPr>
              <a:lnSpc>
                <a:spcPct val="150000"/>
              </a:lnSpc>
              <a:buClr>
                <a:schemeClr val="dk1"/>
              </a:buClr>
              <a:buSzPct val="100000"/>
              <a:buFont typeface="Arial"/>
              <a:buChar char="•"/>
            </a:pPr>
            <a:r>
              <a:rPr lang="en-US" sz="2400" i="1" dirty="0">
                <a:solidFill>
                  <a:schemeClr val="dk1"/>
                </a:solidFill>
                <a:latin typeface="Candara" panose="020E0502030303020204" pitchFamily="34" charset="0"/>
              </a:rPr>
              <a:t> </a:t>
            </a:r>
            <a:r>
              <a:rPr lang="en-US" sz="2400" dirty="0">
                <a:solidFill>
                  <a:schemeClr val="dk1"/>
                </a:solidFill>
                <a:latin typeface="Candara" panose="020E0502030303020204" pitchFamily="34" charset="0"/>
              </a:rPr>
              <a:t>A tool in Linux / FreeBSD environment</a:t>
            </a:r>
          </a:p>
          <a:p>
            <a:pPr>
              <a:buClr>
                <a:schemeClr val="dk1"/>
              </a:buClr>
              <a:buSzPct val="100000"/>
              <a:buFont typeface="Arial"/>
              <a:buChar char="•"/>
            </a:pPr>
            <a:r>
              <a:rPr lang="en-US" sz="2400" b="1" dirty="0">
                <a:solidFill>
                  <a:srgbClr val="0070C0"/>
                </a:solidFill>
                <a:latin typeface="Candara" panose="020E0502030303020204" pitchFamily="34" charset="0"/>
              </a:rPr>
              <a:t> Puts the interface in promiscuous mode and </a:t>
            </a:r>
            <a:r>
              <a:rPr lang="en-US" sz="2400" b="1" dirty="0" smtClean="0">
                <a:solidFill>
                  <a:srgbClr val="0070C0"/>
                </a:solidFill>
                <a:latin typeface="Candara" panose="020E0502030303020204" pitchFamily="34" charset="0"/>
              </a:rPr>
              <a:t>captures </a:t>
            </a:r>
            <a:r>
              <a:rPr lang="en-US" sz="2400" b="1" dirty="0">
                <a:solidFill>
                  <a:srgbClr val="0070C0"/>
                </a:solidFill>
                <a:latin typeface="Candara" panose="020E0502030303020204" pitchFamily="34" charset="0"/>
              </a:rPr>
              <a:t>snmp PDUs.</a:t>
            </a:r>
          </a:p>
          <a:p>
            <a:pPr>
              <a:lnSpc>
                <a:spcPct val="150000"/>
              </a:lnSpc>
              <a:buClr>
                <a:schemeClr val="dk1"/>
              </a:buClr>
              <a:buSzPct val="100000"/>
              <a:buFont typeface="Arial"/>
              <a:buChar char="•"/>
            </a:pPr>
            <a:r>
              <a:rPr lang="en-US" sz="2400" dirty="0">
                <a:solidFill>
                  <a:schemeClr val="dk1"/>
                </a:solidFill>
                <a:latin typeface="Candara" panose="020E0502030303020204" pitchFamily="34" charset="0"/>
              </a:rPr>
              <a:t> Similar to </a:t>
            </a:r>
            <a:r>
              <a:rPr lang="en-US" sz="2400" i="1" dirty="0">
                <a:solidFill>
                  <a:schemeClr val="dk1"/>
                </a:solidFill>
                <a:latin typeface="Candara" panose="020E0502030303020204" pitchFamily="34" charset="0"/>
              </a:rPr>
              <a:t>tcpdump</a:t>
            </a:r>
          </a:p>
        </p:txBody>
      </p:sp>
      <p:cxnSp>
        <p:nvCxnSpPr>
          <p:cNvPr id="480" name="Shape 480"/>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481" name="Shape 481"/>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482" name="Shape 482"/>
          <p:cNvSpPr txBox="1">
            <a:spLocks noGrp="1"/>
          </p:cNvSpPr>
          <p:nvPr>
            <p:ph type="title"/>
          </p:nvPr>
        </p:nvSpPr>
        <p:spPr>
          <a:xfrm>
            <a:off x="3200401" y="685801"/>
            <a:ext cx="5829299" cy="5333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chemeClr val="dk1"/>
                </a:solidFill>
              </a:rPr>
              <a:t>SNMP </a:t>
            </a:r>
            <a:r>
              <a:rPr lang="en-US" sz="3200" b="1" dirty="0">
                <a:solidFill>
                  <a:srgbClr val="0070C0"/>
                </a:solidFill>
              </a:rPr>
              <a:t>Sniff</a:t>
            </a:r>
          </a:p>
        </p:txBody>
      </p:sp>
      <p:sp>
        <p:nvSpPr>
          <p:cNvPr id="2" name="TextBox 1"/>
          <p:cNvSpPr txBox="1"/>
          <p:nvPr/>
        </p:nvSpPr>
        <p:spPr>
          <a:xfrm>
            <a:off x="328613" y="4629150"/>
            <a:ext cx="11551560" cy="461665"/>
          </a:xfrm>
          <a:prstGeom prst="rect">
            <a:avLst/>
          </a:prstGeom>
          <a:noFill/>
        </p:spPr>
        <p:txBody>
          <a:bodyPr wrap="none" rtlCol="1">
            <a:spAutoFit/>
          </a:bodyPr>
          <a:lstStyle/>
          <a:p>
            <a:r>
              <a:rPr lang="en-US" sz="2400" b="1" dirty="0" smtClean="0">
                <a:solidFill>
                  <a:srgbClr val="0070C0"/>
                </a:solidFill>
                <a:latin typeface="Candara" panose="020E0502030303020204" pitchFamily="34" charset="0"/>
              </a:rPr>
              <a:t>It captures </a:t>
            </a:r>
            <a:r>
              <a:rPr lang="en-US" sz="2400" b="1" dirty="0">
                <a:solidFill>
                  <a:srgbClr val="0070C0"/>
                </a:solidFill>
                <a:latin typeface="Candara" panose="020E0502030303020204" pitchFamily="34" charset="0"/>
              </a:rPr>
              <a:t>SNMP packets going across the segment and stores them </a:t>
            </a:r>
            <a:r>
              <a:rPr lang="en-US" sz="2400" b="1" dirty="0" smtClean="0">
                <a:solidFill>
                  <a:srgbClr val="0070C0"/>
                </a:solidFill>
                <a:latin typeface="Candara" panose="020E0502030303020204" pitchFamily="34" charset="0"/>
              </a:rPr>
              <a:t>for later </a:t>
            </a:r>
            <a:r>
              <a:rPr lang="en-US" sz="2400" b="1" dirty="0">
                <a:solidFill>
                  <a:srgbClr val="0070C0"/>
                </a:solidFill>
                <a:latin typeface="Candara" panose="020E0502030303020204" pitchFamily="34" charset="0"/>
              </a:rPr>
              <a:t>analysis.</a:t>
            </a:r>
            <a:endParaRPr lang="ar-SA" sz="2400" b="1" dirty="0">
              <a:solidFill>
                <a:srgbClr val="0070C0"/>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cxnSp>
        <p:nvCxnSpPr>
          <p:cNvPr id="91" name="Shape 91"/>
          <p:cNvCxnSpPr/>
          <p:nvPr/>
        </p:nvCxnSpPr>
        <p:spPr>
          <a:xfrm>
            <a:off x="431800" y="527050"/>
            <a:ext cx="5638800" cy="0"/>
          </a:xfrm>
          <a:prstGeom prst="straightConnector1">
            <a:avLst/>
          </a:prstGeom>
          <a:noFill/>
          <a:ln w="12700" cap="rnd" cmpd="sng">
            <a:solidFill>
              <a:schemeClr val="dk1"/>
            </a:solidFill>
            <a:prstDash val="solid"/>
            <a:miter/>
            <a:headEnd type="none" w="med" len="med"/>
            <a:tailEnd type="none" w="med" len="med"/>
          </a:ln>
        </p:spPr>
      </p:cxnSp>
      <p:sp>
        <p:nvSpPr>
          <p:cNvPr id="92" name="Shape 92"/>
          <p:cNvSpPr txBox="1"/>
          <p:nvPr/>
        </p:nvSpPr>
        <p:spPr>
          <a:xfrm>
            <a:off x="431801" y="1968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94" name="Shape 94"/>
          <p:cNvSpPr txBox="1">
            <a:spLocks noGrp="1"/>
          </p:cNvSpPr>
          <p:nvPr>
            <p:ph type="title"/>
          </p:nvPr>
        </p:nvSpPr>
        <p:spPr>
          <a:xfrm>
            <a:off x="431801" y="505014"/>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0070C0"/>
                </a:solidFill>
              </a:rPr>
              <a:t>Status Monitoring Tools</a:t>
            </a:r>
          </a:p>
        </p:txBody>
      </p:sp>
      <p:pic>
        <p:nvPicPr>
          <p:cNvPr id="2" name="Picture 1"/>
          <p:cNvPicPr>
            <a:picLocks noChangeAspect="1"/>
          </p:cNvPicPr>
          <p:nvPr/>
        </p:nvPicPr>
        <p:blipFill>
          <a:blip r:embed="rId3"/>
          <a:stretch>
            <a:fillRect/>
          </a:stretch>
        </p:blipFill>
        <p:spPr>
          <a:xfrm>
            <a:off x="357648" y="1274754"/>
            <a:ext cx="7306699" cy="4287846"/>
          </a:xfrm>
          <a:prstGeom prst="rect">
            <a:avLst/>
          </a:prstGeom>
        </p:spPr>
      </p:pic>
      <p:sp>
        <p:nvSpPr>
          <p:cNvPr id="3" name="TextBox 2"/>
          <p:cNvSpPr txBox="1"/>
          <p:nvPr/>
        </p:nvSpPr>
        <p:spPr>
          <a:xfrm>
            <a:off x="622300" y="6159500"/>
            <a:ext cx="10657085" cy="1631216"/>
          </a:xfrm>
          <a:prstGeom prst="rect">
            <a:avLst/>
          </a:prstGeom>
          <a:noFill/>
        </p:spPr>
        <p:txBody>
          <a:bodyPr wrap="none" rtlCol="1">
            <a:spAutoFit/>
          </a:bodyPr>
          <a:lstStyle/>
          <a:p>
            <a:r>
              <a:rPr lang="en-US" sz="2000" dirty="0">
                <a:latin typeface="Candara" panose="020E0502030303020204" pitchFamily="34" charset="0"/>
              </a:rPr>
              <a:t>Table 9. 1 lists some of the network </a:t>
            </a:r>
            <a:r>
              <a:rPr lang="en-US" sz="2000" b="1" dirty="0">
                <a:latin typeface="Candara" panose="020E0502030303020204" pitchFamily="34" charset="0"/>
              </a:rPr>
              <a:t>status-monitoring</a:t>
            </a:r>
            <a:r>
              <a:rPr lang="en-US" sz="2000" dirty="0">
                <a:latin typeface="Candara" panose="020E0502030303020204" pitchFamily="34" charset="0"/>
              </a:rPr>
              <a:t> </a:t>
            </a:r>
            <a:r>
              <a:rPr lang="en-US" sz="2000" b="1" dirty="0">
                <a:latin typeface="Candara" panose="020E0502030303020204" pitchFamily="34" charset="0"/>
              </a:rPr>
              <a:t>tools</a:t>
            </a:r>
            <a:r>
              <a:rPr lang="en-US" sz="2000" dirty="0">
                <a:latin typeface="Candara" panose="020E0502030303020204" pitchFamily="34" charset="0"/>
              </a:rPr>
              <a:t> that </a:t>
            </a:r>
            <a:r>
              <a:rPr lang="en-US" sz="2000" dirty="0" smtClean="0">
                <a:latin typeface="Candara" panose="020E0502030303020204" pitchFamily="34" charset="0"/>
              </a:rPr>
              <a:t>are </a:t>
            </a:r>
            <a:r>
              <a:rPr lang="en-US" sz="2000" dirty="0">
                <a:latin typeface="Candara" panose="020E0502030303020204" pitchFamily="34" charset="0"/>
              </a:rPr>
              <a:t>available</a:t>
            </a:r>
          </a:p>
          <a:p>
            <a:r>
              <a:rPr lang="en-US" sz="2000" dirty="0">
                <a:latin typeface="Candara" panose="020E0502030303020204" pitchFamily="34" charset="0"/>
              </a:rPr>
              <a:t>in the Linux/UNIX and Microsoft Windows (XP and Vista) environments. </a:t>
            </a:r>
            <a:endParaRPr lang="en-US" sz="2000" dirty="0" smtClean="0">
              <a:latin typeface="Candara" panose="020E0502030303020204" pitchFamily="34" charset="0"/>
            </a:endParaRPr>
          </a:p>
          <a:p>
            <a:endParaRPr lang="en-US" sz="2000" dirty="0">
              <a:latin typeface="Candara" panose="020E0502030303020204" pitchFamily="34" charset="0"/>
            </a:endParaRPr>
          </a:p>
          <a:p>
            <a:r>
              <a:rPr lang="en-US" sz="2000" dirty="0">
                <a:latin typeface="Candara" panose="020E0502030303020204" pitchFamily="34" charset="0"/>
              </a:rPr>
              <a:t>The command </a:t>
            </a:r>
            <a:r>
              <a:rPr lang="en-US" sz="2000" b="1" dirty="0">
                <a:solidFill>
                  <a:srgbClr val="CC6600"/>
                </a:solidFill>
                <a:latin typeface="Candara" panose="020E0502030303020204" pitchFamily="34" charset="0"/>
              </a:rPr>
              <a:t>ifconfig</a:t>
            </a:r>
            <a:r>
              <a:rPr lang="en-US" sz="2000" dirty="0">
                <a:solidFill>
                  <a:srgbClr val="CC6600"/>
                </a:solidFill>
                <a:latin typeface="Candara" panose="020E0502030303020204" pitchFamily="34" charset="0"/>
              </a:rPr>
              <a:t> </a:t>
            </a:r>
            <a:r>
              <a:rPr lang="en-US" sz="2000" dirty="0">
                <a:latin typeface="Candara" panose="020E0502030303020204" pitchFamily="34" charset="0"/>
              </a:rPr>
              <a:t>on a </a:t>
            </a:r>
            <a:r>
              <a:rPr lang="en-US" sz="2000" dirty="0">
                <a:solidFill>
                  <a:srgbClr val="669900"/>
                </a:solidFill>
                <a:latin typeface="Candara" panose="020E0502030303020204" pitchFamily="34" charset="0"/>
              </a:rPr>
              <a:t>UNIX system </a:t>
            </a:r>
            <a:r>
              <a:rPr lang="en-US" sz="2000" dirty="0">
                <a:latin typeface="Candara" panose="020E0502030303020204" pitchFamily="34" charset="0"/>
              </a:rPr>
              <a:t>is used to </a:t>
            </a:r>
            <a:r>
              <a:rPr lang="en-US" sz="2000" b="1" dirty="0">
                <a:latin typeface="Candara" panose="020E0502030303020204" pitchFamily="34" charset="0"/>
              </a:rPr>
              <a:t>assign an address to a network interfac</a:t>
            </a:r>
            <a:r>
              <a:rPr lang="en-US" sz="2000" dirty="0">
                <a:latin typeface="Candara" panose="020E0502030303020204" pitchFamily="34" charset="0"/>
              </a:rPr>
              <a:t>e or to</a:t>
            </a:r>
          </a:p>
          <a:p>
            <a:r>
              <a:rPr lang="en-US" sz="2000" b="1" dirty="0">
                <a:latin typeface="Candara" panose="020E0502030303020204" pitchFamily="34" charset="0"/>
              </a:rPr>
              <a:t>configure network interface parameters</a:t>
            </a:r>
            <a:r>
              <a:rPr lang="en-US" sz="2000" dirty="0">
                <a:latin typeface="Candara" panose="020E0502030303020204" pitchFamily="34" charset="0"/>
              </a:rPr>
              <a:t>. </a:t>
            </a:r>
            <a:endParaRPr lang="ar-SA" sz="2000" dirty="0">
              <a:latin typeface="Candara" panose="020E0502030303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90" name="Shape 190"/>
          <p:cNvSpPr txBox="1"/>
          <p:nvPr/>
        </p:nvSpPr>
        <p:spPr>
          <a:xfrm>
            <a:off x="32683" y="6117242"/>
            <a:ext cx="6519396" cy="939330"/>
          </a:xfrm>
          <a:prstGeom prst="rect">
            <a:avLst/>
          </a:prstGeom>
          <a:noFill/>
          <a:ln>
            <a:noFill/>
          </a:ln>
        </p:spPr>
        <p:txBody>
          <a:bodyPr lIns="91425" tIns="45700" rIns="91425" bIns="45700" anchor="t" anchorCtr="0">
            <a:noAutofit/>
          </a:bodyPr>
          <a:lstStyle/>
          <a:p>
            <a:pPr marL="285750" indent="-285750">
              <a:buClr>
                <a:schemeClr val="dk1"/>
              </a:buClr>
              <a:buSzPct val="100000"/>
              <a:buFont typeface="Arial" panose="020B0604020202020204" pitchFamily="34" charset="0"/>
              <a:buChar char="•"/>
            </a:pPr>
            <a:r>
              <a:rPr lang="en-US" sz="1800" dirty="0">
                <a:solidFill>
                  <a:schemeClr val="tx1"/>
                </a:solidFill>
                <a:latin typeface="Candara" panose="020E0502030303020204" pitchFamily="34" charset="0"/>
              </a:rPr>
              <a:t> </a:t>
            </a:r>
            <a:r>
              <a:rPr lang="en-US" sz="1600" b="1" i="1" dirty="0">
                <a:solidFill>
                  <a:schemeClr val="tx1"/>
                </a:solidFill>
                <a:latin typeface="Candara" panose="020E0502030303020204" pitchFamily="34" charset="0"/>
              </a:rPr>
              <a:t>ping</a:t>
            </a:r>
            <a:r>
              <a:rPr lang="en-US" sz="1600" dirty="0">
                <a:solidFill>
                  <a:schemeClr val="tx1"/>
                </a:solidFill>
                <a:latin typeface="Candara" panose="020E0502030303020204" pitchFamily="34" charset="0"/>
              </a:rPr>
              <a:t> and </a:t>
            </a:r>
            <a:r>
              <a:rPr lang="en-US" sz="1600" b="1" i="1" dirty="0">
                <a:solidFill>
                  <a:schemeClr val="tx1"/>
                </a:solidFill>
                <a:latin typeface="Candara" panose="020E0502030303020204" pitchFamily="34" charset="0"/>
              </a:rPr>
              <a:t>bing</a:t>
            </a:r>
            <a:r>
              <a:rPr lang="en-US" sz="1600" dirty="0">
                <a:solidFill>
                  <a:schemeClr val="tx1"/>
                </a:solidFill>
                <a:latin typeface="Candara" panose="020E0502030303020204" pitchFamily="34" charset="0"/>
              </a:rPr>
              <a:t> used to </a:t>
            </a:r>
            <a:r>
              <a:rPr lang="en-US" sz="1600" b="1" dirty="0">
                <a:solidFill>
                  <a:schemeClr val="tx1"/>
                </a:solidFill>
                <a:latin typeface="Candara" panose="020E0502030303020204" pitchFamily="34" charset="0"/>
              </a:rPr>
              <a:t>measure</a:t>
            </a:r>
            <a:r>
              <a:rPr lang="en-US" sz="1600" dirty="0">
                <a:solidFill>
                  <a:schemeClr val="tx1"/>
                </a:solidFill>
                <a:latin typeface="Candara" panose="020E0502030303020204" pitchFamily="34" charset="0"/>
              </a:rPr>
              <a:t> the </a:t>
            </a:r>
            <a:r>
              <a:rPr lang="en-US" sz="1600" b="1" dirty="0" smtClean="0">
                <a:solidFill>
                  <a:schemeClr val="tx1"/>
                </a:solidFill>
                <a:latin typeface="Candara" panose="020E0502030303020204" pitchFamily="34" charset="0"/>
              </a:rPr>
              <a:t>propagation</a:t>
            </a:r>
            <a:r>
              <a:rPr lang="en-US" sz="1600" dirty="0" smtClean="0">
                <a:solidFill>
                  <a:schemeClr val="tx1"/>
                </a:solidFill>
                <a:latin typeface="Candara" panose="020E0502030303020204" pitchFamily="34" charset="0"/>
              </a:rPr>
              <a:t> </a:t>
            </a:r>
            <a:r>
              <a:rPr lang="en-US" sz="1600" b="1" dirty="0" smtClean="0">
                <a:solidFill>
                  <a:schemeClr val="tx1"/>
                </a:solidFill>
                <a:latin typeface="Candara" panose="020E0502030303020204" pitchFamily="34" charset="0"/>
              </a:rPr>
              <a:t>characteristics</a:t>
            </a:r>
            <a:r>
              <a:rPr lang="en-US" sz="1600" dirty="0" smtClean="0">
                <a:solidFill>
                  <a:schemeClr val="tx1"/>
                </a:solidFill>
                <a:latin typeface="Candara" panose="020E0502030303020204" pitchFamily="34" charset="0"/>
              </a:rPr>
              <a:t> </a:t>
            </a:r>
            <a:r>
              <a:rPr lang="en-US" sz="1600" dirty="0">
                <a:solidFill>
                  <a:schemeClr val="tx1"/>
                </a:solidFill>
                <a:latin typeface="Candara" panose="020E0502030303020204" pitchFamily="34" charset="0"/>
              </a:rPr>
              <a:t>of the </a:t>
            </a:r>
            <a:r>
              <a:rPr lang="en-US" sz="1600" b="1" dirty="0">
                <a:solidFill>
                  <a:schemeClr val="tx1"/>
                </a:solidFill>
                <a:latin typeface="Candara" panose="020E0502030303020204" pitchFamily="34" charset="0"/>
              </a:rPr>
              <a:t>transmission path</a:t>
            </a:r>
          </a:p>
          <a:p>
            <a:pPr marL="285750" indent="-285750">
              <a:buClr>
                <a:schemeClr val="dk1"/>
              </a:buClr>
              <a:buSzPct val="100000"/>
              <a:buFont typeface="Arial" panose="020B0604020202020204" pitchFamily="34" charset="0"/>
              <a:buChar char="•"/>
            </a:pPr>
            <a:r>
              <a:rPr lang="en-US" sz="1600" dirty="0">
                <a:solidFill>
                  <a:schemeClr val="tx1"/>
                </a:solidFill>
                <a:latin typeface="Candara" panose="020E0502030303020204" pitchFamily="34" charset="0"/>
              </a:rPr>
              <a:t> </a:t>
            </a:r>
            <a:r>
              <a:rPr lang="en-US" sz="1600" b="1" i="1" dirty="0">
                <a:solidFill>
                  <a:schemeClr val="tx1"/>
                </a:solidFill>
                <a:latin typeface="Candara" panose="020E0502030303020204" pitchFamily="34" charset="0"/>
              </a:rPr>
              <a:t>ethereal</a:t>
            </a:r>
            <a:r>
              <a:rPr lang="en-US" sz="1600" dirty="0">
                <a:solidFill>
                  <a:schemeClr val="tx1"/>
                </a:solidFill>
                <a:latin typeface="Candara" panose="020E0502030303020204" pitchFamily="34" charset="0"/>
              </a:rPr>
              <a:t> (a.k.a. </a:t>
            </a:r>
            <a:r>
              <a:rPr lang="en-US" sz="1600" b="1" i="1" dirty="0">
                <a:solidFill>
                  <a:schemeClr val="tx1"/>
                </a:solidFill>
                <a:latin typeface="Candara" panose="020E0502030303020204" pitchFamily="34" charset="0"/>
              </a:rPr>
              <a:t>wireshark</a:t>
            </a:r>
            <a:r>
              <a:rPr lang="en-US" sz="1600" dirty="0">
                <a:solidFill>
                  <a:schemeClr val="tx1"/>
                </a:solidFill>
                <a:latin typeface="Candara" panose="020E0502030303020204" pitchFamily="34" charset="0"/>
              </a:rPr>
              <a:t>), and </a:t>
            </a:r>
            <a:r>
              <a:rPr lang="en-US" sz="1600" b="1" i="1" dirty="0">
                <a:solidFill>
                  <a:schemeClr val="tx1"/>
                </a:solidFill>
                <a:latin typeface="Candara" panose="020E0502030303020204" pitchFamily="34" charset="0"/>
              </a:rPr>
              <a:t>tcpdump</a:t>
            </a:r>
            <a:r>
              <a:rPr lang="en-US" sz="1600" dirty="0">
                <a:solidFill>
                  <a:schemeClr val="tx1"/>
                </a:solidFill>
                <a:latin typeface="Candara" panose="020E0502030303020204" pitchFamily="34" charset="0"/>
              </a:rPr>
              <a:t> </a:t>
            </a:r>
            <a:r>
              <a:rPr lang="en-US" sz="1600" dirty="0" smtClean="0">
                <a:solidFill>
                  <a:schemeClr val="tx1"/>
                </a:solidFill>
                <a:latin typeface="Candara" panose="020E0502030303020204" pitchFamily="34" charset="0"/>
              </a:rPr>
              <a:t>  </a:t>
            </a:r>
            <a:r>
              <a:rPr lang="en-US" sz="1600" dirty="0">
                <a:solidFill>
                  <a:schemeClr val="tx1"/>
                </a:solidFill>
                <a:latin typeface="Candara" panose="020E0502030303020204" pitchFamily="34" charset="0"/>
              </a:rPr>
              <a:t>(also </a:t>
            </a:r>
            <a:r>
              <a:rPr lang="en-US" sz="1600" b="1" i="1" dirty="0">
                <a:solidFill>
                  <a:schemeClr val="tx1"/>
                </a:solidFill>
                <a:latin typeface="Candara" panose="020E0502030303020204" pitchFamily="34" charset="0"/>
              </a:rPr>
              <a:t>snoop</a:t>
            </a:r>
            <a:r>
              <a:rPr lang="en-US" sz="1600" i="1" dirty="0">
                <a:solidFill>
                  <a:schemeClr val="tx1"/>
                </a:solidFill>
                <a:latin typeface="Candara" panose="020E0502030303020204" pitchFamily="34" charset="0"/>
              </a:rPr>
              <a:t>)</a:t>
            </a:r>
            <a:r>
              <a:rPr lang="en-US" sz="1600" dirty="0">
                <a:solidFill>
                  <a:schemeClr val="tx1"/>
                </a:solidFill>
                <a:latin typeface="Candara" panose="020E0502030303020204" pitchFamily="34" charset="0"/>
              </a:rPr>
              <a:t>  puts the </a:t>
            </a:r>
            <a:r>
              <a:rPr lang="en-US" sz="1600" b="1" dirty="0">
                <a:solidFill>
                  <a:schemeClr val="tx1"/>
                </a:solidFill>
                <a:latin typeface="Candara" panose="020E0502030303020204" pitchFamily="34" charset="0"/>
              </a:rPr>
              <a:t>network interface </a:t>
            </a:r>
            <a:r>
              <a:rPr lang="en-US" sz="1600" dirty="0">
                <a:solidFill>
                  <a:schemeClr val="tx1"/>
                </a:solidFill>
                <a:latin typeface="Candara" panose="020E0502030303020204" pitchFamily="34" charset="0"/>
              </a:rPr>
              <a:t>in </a:t>
            </a:r>
            <a:r>
              <a:rPr lang="en-US" sz="1600" b="1" dirty="0">
                <a:solidFill>
                  <a:schemeClr val="tx1"/>
                </a:solidFill>
                <a:latin typeface="Candara" panose="020E0502030303020204" pitchFamily="34" charset="0"/>
              </a:rPr>
              <a:t>promiscuous </a:t>
            </a:r>
            <a:r>
              <a:rPr lang="en-US" sz="1600" b="1" dirty="0" smtClean="0">
                <a:solidFill>
                  <a:schemeClr val="tx1"/>
                </a:solidFill>
                <a:latin typeface="Candara" panose="020E0502030303020204" pitchFamily="34" charset="0"/>
              </a:rPr>
              <a:t>mode </a:t>
            </a:r>
            <a:r>
              <a:rPr lang="en-US" sz="1600" dirty="0">
                <a:solidFill>
                  <a:schemeClr val="tx1"/>
                </a:solidFill>
                <a:latin typeface="Candara" panose="020E0502030303020204" pitchFamily="34" charset="0"/>
              </a:rPr>
              <a:t>and logs the </a:t>
            </a:r>
            <a:r>
              <a:rPr lang="en-US" sz="1600" dirty="0" smtClean="0">
                <a:solidFill>
                  <a:schemeClr val="tx1"/>
                </a:solidFill>
                <a:latin typeface="Candara" panose="020E0502030303020204" pitchFamily="34" charset="0"/>
              </a:rPr>
              <a:t>data</a:t>
            </a:r>
            <a:endParaRPr lang="en-US" sz="1600" dirty="0">
              <a:solidFill>
                <a:schemeClr val="tx1"/>
              </a:solidFill>
              <a:latin typeface="Candara" panose="020E0502030303020204" pitchFamily="34" charset="0"/>
            </a:endParaRPr>
          </a:p>
        </p:txBody>
      </p:sp>
      <p:graphicFrame>
        <p:nvGraphicFramePr>
          <p:cNvPr id="193" name="Shape 193"/>
          <p:cNvGraphicFramePr/>
          <p:nvPr>
            <p:extLst>
              <p:ext uri="{D42A27DB-BD31-4B8C-83A1-F6EECF244321}">
                <p14:modId xmlns:p14="http://schemas.microsoft.com/office/powerpoint/2010/main" val="912891215"/>
              </p:ext>
            </p:extLst>
          </p:nvPr>
        </p:nvGraphicFramePr>
        <p:xfrm>
          <a:off x="168275" y="1177352"/>
          <a:ext cx="5784290" cy="4889413"/>
        </p:xfrm>
        <a:graphic>
          <a:graphicData uri="http://schemas.openxmlformats.org/drawingml/2006/table">
            <a:tbl>
              <a:tblPr>
                <a:noFill/>
                <a:tableStyleId>{CBDA034E-53D3-42EE-8185-C2D5E31398D5}</a:tableStyleId>
              </a:tblPr>
              <a:tblGrid>
                <a:gridCol w="1304925"/>
                <a:gridCol w="4479365"/>
              </a:tblGrid>
              <a:tr h="346648">
                <a:tc>
                  <a:txBody>
                    <a:bodyPr/>
                    <a:lstStyle/>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dirty="0">
                          <a:solidFill>
                            <a:schemeClr val="tx1"/>
                          </a:solidFill>
                          <a:latin typeface="Candara" panose="020E0502030303020204" pitchFamily="34" charset="0"/>
                          <a:ea typeface="Arial"/>
                          <a:cs typeface="Arial"/>
                          <a:sym typeface="Arial"/>
                        </a:rPr>
                        <a:t>Name</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dirty="0">
                          <a:solidFill>
                            <a:schemeClr val="tx1"/>
                          </a:solidFill>
                          <a:latin typeface="Candara" panose="020E0502030303020204" pitchFamily="34" charset="0"/>
                          <a:ea typeface="Arial"/>
                          <a:cs typeface="Arial"/>
                          <a:sym typeface="Arial"/>
                        </a:rPr>
                        <a:t>Description</a:t>
                      </a:r>
                    </a:p>
                  </a:txBody>
                  <a:tcPr marL="0" marR="0" marT="0" marB="0">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19100">
                <a:tc>
                  <a:txBody>
                    <a:bodyPr/>
                    <a:lstStyle/>
                    <a:p>
                      <a:pPr marL="0" marR="0" lvl="0" indent="0" algn="ctr" rtl="0">
                        <a:lnSpc>
                          <a:spcPct val="100000"/>
                        </a:lnSpc>
                        <a:spcBef>
                          <a:spcPts val="0"/>
                        </a:spcBef>
                        <a:spcAft>
                          <a:spcPts val="0"/>
                        </a:spcAft>
                        <a:buClr>
                          <a:schemeClr val="dk1"/>
                        </a:buClr>
                        <a:buSzPct val="25000"/>
                        <a:buFont typeface="Arial"/>
                        <a:buNone/>
                      </a:pPr>
                      <a:r>
                        <a:rPr lang="en-US" sz="1600" b="1" i="0" u="none" strike="noStrike" cap="none" dirty="0">
                          <a:solidFill>
                            <a:schemeClr val="tx1"/>
                          </a:solidFill>
                          <a:latin typeface="Candara" panose="020E0502030303020204" pitchFamily="34" charset="0"/>
                          <a:ea typeface="Arial"/>
                          <a:cs typeface="Arial"/>
                          <a:sym typeface="Arial"/>
                        </a:rPr>
                        <a:t>ping</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tx1"/>
                          </a:solidFill>
                          <a:latin typeface="Candara" panose="020E0502030303020204" pitchFamily="34" charset="0"/>
                          <a:ea typeface="Arial"/>
                          <a:cs typeface="Arial"/>
                          <a:sym typeface="Arial"/>
                        </a:rPr>
                        <a:t>  Used </a:t>
                      </a:r>
                      <a:r>
                        <a:rPr lang="en-US" sz="1400" b="0" i="0" u="none" strike="noStrike" cap="none" dirty="0">
                          <a:solidFill>
                            <a:schemeClr val="tx1"/>
                          </a:solidFill>
                          <a:latin typeface="Candara" panose="020E0502030303020204" pitchFamily="34" charset="0"/>
                          <a:ea typeface="Arial"/>
                          <a:cs typeface="Arial"/>
                          <a:sym typeface="Arial"/>
                        </a:rPr>
                        <a:t>for </a:t>
                      </a:r>
                      <a:r>
                        <a:rPr lang="en-US" sz="1400" b="1" i="0" u="none" strike="noStrike" cap="none" dirty="0">
                          <a:solidFill>
                            <a:schemeClr val="tx1"/>
                          </a:solidFill>
                          <a:latin typeface="Candara" panose="020E0502030303020204" pitchFamily="34" charset="0"/>
                          <a:ea typeface="Arial"/>
                          <a:cs typeface="Arial"/>
                          <a:sym typeface="Arial"/>
                        </a:rPr>
                        <a:t>measuring</a:t>
                      </a:r>
                      <a:r>
                        <a:rPr lang="en-US" sz="1400" b="0" i="0" u="none" strike="noStrike" cap="none" dirty="0">
                          <a:solidFill>
                            <a:schemeClr val="tx1"/>
                          </a:solidFill>
                          <a:latin typeface="Candara" panose="020E0502030303020204" pitchFamily="34" charset="0"/>
                          <a:ea typeface="Arial"/>
                          <a:cs typeface="Arial"/>
                          <a:sym typeface="Arial"/>
                        </a:rPr>
                        <a:t> </a:t>
                      </a:r>
                      <a:r>
                        <a:rPr lang="en-US" sz="1400" b="1" i="0" u="none" strike="noStrike" cap="none" dirty="0">
                          <a:solidFill>
                            <a:schemeClr val="tx1"/>
                          </a:solidFill>
                          <a:latin typeface="Candara" panose="020E0502030303020204" pitchFamily="34" charset="0"/>
                          <a:ea typeface="Arial"/>
                          <a:cs typeface="Arial"/>
                          <a:sym typeface="Arial"/>
                        </a:rPr>
                        <a:t>roundtrip packet loss</a:t>
                      </a:r>
                    </a:p>
                  </a:txBody>
                  <a:tcPr marL="0" marR="0" marT="0" marB="0">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225">
                <a:tc>
                  <a:txBody>
                    <a:bodyPr/>
                    <a:lstStyle/>
                    <a:p>
                      <a:pPr marL="0" marR="0" lvl="0" indent="0" algn="ctr" rtl="0">
                        <a:lnSpc>
                          <a:spcPct val="100000"/>
                        </a:lnSpc>
                        <a:spcBef>
                          <a:spcPts val="0"/>
                        </a:spcBef>
                        <a:spcAft>
                          <a:spcPts val="0"/>
                        </a:spcAft>
                        <a:buClr>
                          <a:schemeClr val="dk1"/>
                        </a:buClr>
                        <a:buSzPct val="25000"/>
                        <a:buFont typeface="Arial"/>
                        <a:buNone/>
                      </a:pPr>
                      <a:r>
                        <a:rPr lang="en-US" sz="1600" b="1" i="0" u="none" strike="noStrike" cap="none" dirty="0">
                          <a:solidFill>
                            <a:schemeClr val="tx1"/>
                          </a:solidFill>
                          <a:latin typeface="Candara" panose="020E0502030303020204" pitchFamily="34" charset="0"/>
                          <a:ea typeface="Arial"/>
                          <a:cs typeface="Arial"/>
                          <a:sym typeface="Arial"/>
                        </a:rPr>
                        <a:t>bing</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tx1"/>
                          </a:solidFill>
                          <a:latin typeface="Candara" panose="020E0502030303020204" pitchFamily="34" charset="0"/>
                          <a:ea typeface="Arial"/>
                          <a:cs typeface="Arial"/>
                          <a:sym typeface="Arial"/>
                        </a:rPr>
                        <a:t>  Measures </a:t>
                      </a:r>
                      <a:r>
                        <a:rPr lang="en-US" sz="1400" b="1" i="0" u="none" strike="noStrike" cap="none" dirty="0">
                          <a:solidFill>
                            <a:schemeClr val="tx1"/>
                          </a:solidFill>
                          <a:latin typeface="Candara" panose="020E0502030303020204" pitchFamily="34" charset="0"/>
                          <a:ea typeface="Arial"/>
                          <a:cs typeface="Arial"/>
                          <a:sym typeface="Arial"/>
                        </a:rPr>
                        <a:t>point-to-point</a:t>
                      </a:r>
                      <a:r>
                        <a:rPr lang="en-US" sz="1400" b="0" i="0" u="none" strike="noStrike" cap="none" dirty="0">
                          <a:solidFill>
                            <a:schemeClr val="tx1"/>
                          </a:solidFill>
                          <a:latin typeface="Candara" panose="020E0502030303020204" pitchFamily="34" charset="0"/>
                          <a:ea typeface="Arial"/>
                          <a:cs typeface="Arial"/>
                          <a:sym typeface="Arial"/>
                        </a:rPr>
                        <a:t> bandwidth of a </a:t>
                      </a:r>
                      <a:r>
                        <a:rPr lang="en-US" sz="1400" b="0" i="0" u="none" strike="noStrike" cap="none" dirty="0" smtClean="0">
                          <a:solidFill>
                            <a:schemeClr val="tx1"/>
                          </a:solidFill>
                          <a:latin typeface="Candara" panose="020E0502030303020204" pitchFamily="34" charset="0"/>
                          <a:ea typeface="Arial"/>
                          <a:cs typeface="Arial"/>
                          <a:sym typeface="Arial"/>
                        </a:rPr>
                        <a:t>link</a:t>
                      </a:r>
                    </a:p>
                    <a:p>
                      <a:pPr marL="0" indent="0">
                        <a:buClr>
                          <a:schemeClr val="dk1"/>
                        </a:buClr>
                        <a:buSzPct val="100000"/>
                        <a:buFont typeface="Arial" panose="020B0604020202020204" pitchFamily="34" charset="0"/>
                        <a:buNone/>
                      </a:pPr>
                      <a:r>
                        <a:rPr lang="en-US" sz="1400" b="0" dirty="0" smtClean="0">
                          <a:solidFill>
                            <a:schemeClr val="tx1"/>
                          </a:solidFill>
                          <a:latin typeface="Candara" panose="020E0502030303020204" pitchFamily="34" charset="0"/>
                        </a:rPr>
                        <a:t>   Used to determine </a:t>
                      </a:r>
                      <a:r>
                        <a:rPr lang="en-US" sz="1400" b="1" dirty="0" smtClean="0">
                          <a:solidFill>
                            <a:schemeClr val="tx1"/>
                          </a:solidFill>
                          <a:latin typeface="Candara" panose="020E0502030303020204" pitchFamily="34" charset="0"/>
                        </a:rPr>
                        <a:t>throughput</a:t>
                      </a:r>
                      <a:r>
                        <a:rPr lang="en-US" sz="1400" b="0" dirty="0" smtClean="0">
                          <a:solidFill>
                            <a:schemeClr val="tx1"/>
                          </a:solidFill>
                          <a:latin typeface="Candara" panose="020E0502030303020204" pitchFamily="34" charset="0"/>
                        </a:rPr>
                        <a:t> of a link</a:t>
                      </a:r>
                    </a:p>
                    <a:p>
                      <a:pPr marL="0" indent="0">
                        <a:buClr>
                          <a:schemeClr val="dk1"/>
                        </a:buClr>
                        <a:buSzPct val="100000"/>
                        <a:buFont typeface="Arial" panose="020B0604020202020204" pitchFamily="34" charset="0"/>
                        <a:buNone/>
                      </a:pPr>
                      <a:r>
                        <a:rPr lang="en-US" sz="1400" b="0" dirty="0" smtClean="0">
                          <a:solidFill>
                            <a:schemeClr val="tx1"/>
                          </a:solidFill>
                          <a:latin typeface="Candara" panose="020E0502030303020204" pitchFamily="34" charset="0"/>
                        </a:rPr>
                        <a:t>   Uses </a:t>
                      </a:r>
                      <a:r>
                        <a:rPr lang="en-US" sz="1400" b="1" dirty="0" smtClean="0">
                          <a:solidFill>
                            <a:schemeClr val="tx1"/>
                          </a:solidFill>
                          <a:latin typeface="Candara" panose="020E0502030303020204" pitchFamily="34" charset="0"/>
                        </a:rPr>
                        <a:t>icmp_echo</a:t>
                      </a:r>
                      <a:r>
                        <a:rPr lang="en-US" sz="1400" b="0" dirty="0" smtClean="0">
                          <a:solidFill>
                            <a:schemeClr val="tx1"/>
                          </a:solidFill>
                          <a:latin typeface="Candara" panose="020E0502030303020204" pitchFamily="34" charset="0"/>
                        </a:rPr>
                        <a:t> utility</a:t>
                      </a:r>
                    </a:p>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tx1"/>
                        </a:solidFill>
                        <a:latin typeface="Candara" panose="020E0502030303020204" pitchFamily="34" charset="0"/>
                        <a:ea typeface="Arial"/>
                        <a:cs typeface="Arial"/>
                        <a:sym typeface="Arial"/>
                      </a:endParaRPr>
                    </a:p>
                  </a:txBody>
                  <a:tcPr marL="0" marR="0" marT="0" marB="0">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525">
                <a:tc>
                  <a:txBody>
                    <a:bodyPr/>
                    <a:lstStyle/>
                    <a:p>
                      <a:pPr marL="0" marR="0" lvl="0" indent="0" algn="ctr" rtl="0">
                        <a:lnSpc>
                          <a:spcPct val="100000"/>
                        </a:lnSpc>
                        <a:spcBef>
                          <a:spcPts val="0"/>
                        </a:spcBef>
                        <a:spcAft>
                          <a:spcPts val="0"/>
                        </a:spcAft>
                        <a:buClr>
                          <a:schemeClr val="dk1"/>
                        </a:buClr>
                        <a:buSzPct val="25000"/>
                        <a:buFont typeface="Arial"/>
                        <a:buNone/>
                      </a:pPr>
                      <a:r>
                        <a:rPr lang="en-US" sz="1600" b="1" i="0" u="none" strike="noStrike" cap="none" dirty="0" smtClean="0">
                          <a:solidFill>
                            <a:schemeClr val="tx1"/>
                          </a:solidFill>
                          <a:latin typeface="Candara" panose="020E0502030303020204" pitchFamily="34" charset="0"/>
                          <a:ea typeface="Arial"/>
                          <a:cs typeface="Arial"/>
                          <a:sym typeface="Arial"/>
                        </a:rPr>
                        <a:t>tcpdump</a:t>
                      </a:r>
                    </a:p>
                    <a:p>
                      <a:pPr marL="0" marR="0" lvl="0" indent="0" algn="ctr" rtl="0">
                        <a:lnSpc>
                          <a:spcPct val="100000"/>
                        </a:lnSpc>
                        <a:spcBef>
                          <a:spcPts val="0"/>
                        </a:spcBef>
                        <a:spcAft>
                          <a:spcPts val="0"/>
                        </a:spcAft>
                        <a:buClr>
                          <a:schemeClr val="dk1"/>
                        </a:buClr>
                        <a:buSzPct val="25000"/>
                        <a:buFont typeface="Arial"/>
                        <a:buNone/>
                      </a:pPr>
                      <a:r>
                        <a:rPr lang="en-US" sz="1600" b="1" i="0" u="none" strike="noStrike" cap="none" dirty="0" smtClean="0">
                          <a:solidFill>
                            <a:schemeClr val="tx1"/>
                          </a:solidFill>
                          <a:latin typeface="Candara" panose="020E0502030303020204" pitchFamily="34" charset="0"/>
                          <a:ea typeface="Arial"/>
                          <a:cs typeface="Arial"/>
                          <a:sym typeface="Arial"/>
                        </a:rPr>
                        <a:t>(</a:t>
                      </a:r>
                      <a:r>
                        <a:rPr lang="en-US" sz="1600" b="1" dirty="0" smtClean="0">
                          <a:solidFill>
                            <a:schemeClr val="tx1"/>
                          </a:solidFill>
                          <a:latin typeface="Candara" panose="020E0502030303020204" pitchFamily="34" charset="0"/>
                        </a:rPr>
                        <a:t>snoop</a:t>
                      </a:r>
                      <a:r>
                        <a:rPr lang="en-US" sz="1600" b="1" i="0" u="none" strike="noStrike" cap="none" dirty="0" smtClean="0">
                          <a:solidFill>
                            <a:schemeClr val="tx1"/>
                          </a:solidFill>
                          <a:latin typeface="Candara" panose="020E0502030303020204" pitchFamily="34" charset="0"/>
                          <a:ea typeface="Arial"/>
                          <a:cs typeface="Arial"/>
                          <a:sym typeface="Arial"/>
                        </a:rPr>
                        <a:t>)</a:t>
                      </a:r>
                      <a:endParaRPr lang="en-US" sz="1600" b="1" i="0" u="none" strike="noStrike" cap="none" dirty="0">
                        <a:solidFill>
                          <a:schemeClr val="tx1"/>
                        </a:solidFill>
                        <a:latin typeface="Candara" panose="020E0502030303020204" pitchFamily="34" charset="0"/>
                        <a:ea typeface="Arial"/>
                        <a:cs typeface="Arial"/>
                        <a:sym typeface="Arial"/>
                      </a:endParaRP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smtClean="0">
                          <a:solidFill>
                            <a:schemeClr val="tx1"/>
                          </a:solidFill>
                          <a:latin typeface="Candara" panose="020E0502030303020204" pitchFamily="34" charset="0"/>
                          <a:ea typeface="Arial"/>
                          <a:cs typeface="Arial"/>
                          <a:sym typeface="Arial"/>
                        </a:rPr>
                        <a:t>  Dumps </a:t>
                      </a:r>
                      <a:r>
                        <a:rPr lang="en-US" sz="1400" b="1" i="0" u="none" strike="noStrike" cap="none" dirty="0">
                          <a:solidFill>
                            <a:schemeClr val="tx1"/>
                          </a:solidFill>
                          <a:latin typeface="Candara" panose="020E0502030303020204" pitchFamily="34" charset="0"/>
                          <a:ea typeface="Arial"/>
                          <a:cs typeface="Arial"/>
                          <a:sym typeface="Arial"/>
                        </a:rPr>
                        <a:t>traffic </a:t>
                      </a:r>
                      <a:r>
                        <a:rPr lang="en-US" sz="1400" b="0" i="0" u="none" strike="noStrike" cap="none" dirty="0">
                          <a:solidFill>
                            <a:schemeClr val="tx1"/>
                          </a:solidFill>
                          <a:latin typeface="Candara" panose="020E0502030303020204" pitchFamily="34" charset="0"/>
                          <a:ea typeface="Arial"/>
                          <a:cs typeface="Arial"/>
                          <a:sym typeface="Arial"/>
                        </a:rPr>
                        <a:t>on a </a:t>
                      </a:r>
                      <a:r>
                        <a:rPr lang="en-US" sz="1400" b="0" i="0" u="none" strike="noStrike" cap="none" dirty="0" smtClean="0">
                          <a:solidFill>
                            <a:schemeClr val="tx1"/>
                          </a:solidFill>
                          <a:latin typeface="Candara" panose="020E0502030303020204" pitchFamily="34" charset="0"/>
                          <a:ea typeface="Arial"/>
                          <a:cs typeface="Arial"/>
                          <a:sym typeface="Arial"/>
                        </a:rPr>
                        <a:t>network.</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400" dirty="0" smtClean="0">
                          <a:solidFill>
                            <a:schemeClr val="tx1"/>
                          </a:solidFill>
                          <a:latin typeface="Candara" panose="020E0502030303020204" pitchFamily="34" charset="0"/>
                        </a:rPr>
                        <a:t>  Useful for examining and evaluating the TCP  based traffic</a:t>
                      </a:r>
                    </a:p>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tx1"/>
                        </a:solidFill>
                        <a:latin typeface="Candara" panose="020E0502030303020204" pitchFamily="34" charset="0"/>
                        <a:ea typeface="Arial"/>
                        <a:cs typeface="Arial"/>
                        <a:sym typeface="Arial"/>
                      </a:endParaRPr>
                    </a:p>
                  </a:txBody>
                  <a:tcPr marL="0" marR="0" marT="0" marB="0">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525">
                <a:tc>
                  <a:txBody>
                    <a:bodyPr/>
                    <a:lstStyle/>
                    <a:p>
                      <a:pPr marL="0" marR="0" lvl="0" indent="0" algn="ctr" rtl="0">
                        <a:lnSpc>
                          <a:spcPct val="100000"/>
                        </a:lnSpc>
                        <a:spcBef>
                          <a:spcPts val="0"/>
                        </a:spcBef>
                        <a:spcAft>
                          <a:spcPts val="0"/>
                        </a:spcAft>
                        <a:buClr>
                          <a:schemeClr val="dk1"/>
                        </a:buClr>
                        <a:buSzPct val="25000"/>
                        <a:buFont typeface="Arial"/>
                        <a:buNone/>
                      </a:pPr>
                      <a:r>
                        <a:rPr lang="en-US" sz="1600" b="1" i="0" u="none" strike="noStrike" cap="none" dirty="0">
                          <a:solidFill>
                            <a:schemeClr val="tx1"/>
                          </a:solidFill>
                          <a:latin typeface="Candara" panose="020E0502030303020204" pitchFamily="34" charset="0"/>
                          <a:ea typeface="Arial"/>
                          <a:cs typeface="Arial"/>
                          <a:sym typeface="Arial"/>
                        </a:rPr>
                        <a:t>getethers</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smtClean="0">
                          <a:solidFill>
                            <a:schemeClr val="tx1"/>
                          </a:solidFill>
                          <a:latin typeface="Candara" panose="020E0502030303020204" pitchFamily="34" charset="0"/>
                          <a:ea typeface="Arial"/>
                          <a:cs typeface="Arial"/>
                          <a:sym typeface="Arial"/>
                        </a:rPr>
                        <a:t>  Acquires </a:t>
                      </a:r>
                      <a:r>
                        <a:rPr lang="en-US" sz="1400" b="1" i="0" u="none" strike="noStrike" cap="none" dirty="0">
                          <a:solidFill>
                            <a:schemeClr val="tx1"/>
                          </a:solidFill>
                          <a:latin typeface="Candara" panose="020E0502030303020204" pitchFamily="34" charset="0"/>
                          <a:ea typeface="Arial"/>
                          <a:cs typeface="Arial"/>
                          <a:sym typeface="Arial"/>
                        </a:rPr>
                        <a:t>all host addresses </a:t>
                      </a:r>
                      <a:r>
                        <a:rPr lang="en-US" sz="1400" b="0" i="0" u="none" strike="noStrike" cap="none" dirty="0">
                          <a:solidFill>
                            <a:schemeClr val="tx1"/>
                          </a:solidFill>
                          <a:latin typeface="Candara" panose="020E0502030303020204" pitchFamily="34" charset="0"/>
                          <a:ea typeface="Arial"/>
                          <a:cs typeface="Arial"/>
                          <a:sym typeface="Arial"/>
                        </a:rPr>
                        <a:t>of an Ethernet LAN </a:t>
                      </a:r>
                      <a:r>
                        <a:rPr lang="en-US" sz="1400" b="1" i="0" u="none" strike="noStrike" cap="none" dirty="0">
                          <a:solidFill>
                            <a:schemeClr val="tx1"/>
                          </a:solidFill>
                          <a:latin typeface="Candara" panose="020E0502030303020204" pitchFamily="34" charset="0"/>
                          <a:ea typeface="Arial"/>
                          <a:cs typeface="Arial"/>
                          <a:sym typeface="Arial"/>
                        </a:rPr>
                        <a:t>segment</a:t>
                      </a:r>
                    </a:p>
                  </a:txBody>
                  <a:tcPr marL="0" marR="0" marT="0" marB="0">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800">
                <a:tc>
                  <a:txBody>
                    <a:bodyPr/>
                    <a:lstStyle/>
                    <a:p>
                      <a:pPr marL="0" marR="0" lvl="0" indent="0" algn="ctr" rtl="0">
                        <a:lnSpc>
                          <a:spcPct val="100000"/>
                        </a:lnSpc>
                        <a:spcBef>
                          <a:spcPts val="0"/>
                        </a:spcBef>
                        <a:spcAft>
                          <a:spcPts val="0"/>
                        </a:spcAft>
                        <a:buClr>
                          <a:schemeClr val="dk1"/>
                        </a:buClr>
                        <a:buSzPct val="25000"/>
                        <a:buFont typeface="Arial"/>
                        <a:buNone/>
                      </a:pPr>
                      <a:r>
                        <a:rPr lang="en-US" sz="1600" b="1" i="0" u="none" strike="noStrike" cap="none" dirty="0">
                          <a:solidFill>
                            <a:schemeClr val="tx1"/>
                          </a:solidFill>
                          <a:latin typeface="Candara" panose="020E0502030303020204" pitchFamily="34" charset="0"/>
                          <a:ea typeface="Arial"/>
                          <a:cs typeface="Arial"/>
                          <a:sym typeface="Arial"/>
                        </a:rPr>
                        <a:t>iptrace</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tx1"/>
                          </a:solidFill>
                          <a:latin typeface="Candara" panose="020E0502030303020204" pitchFamily="34" charset="0"/>
                          <a:ea typeface="Arial"/>
                          <a:cs typeface="Arial"/>
                          <a:sym typeface="Arial"/>
                        </a:rPr>
                        <a:t>  Measures </a:t>
                      </a:r>
                      <a:r>
                        <a:rPr lang="en-US" sz="1400" b="1" i="0" u="none" strike="noStrike" cap="none" dirty="0">
                          <a:solidFill>
                            <a:schemeClr val="tx1"/>
                          </a:solidFill>
                          <a:latin typeface="Candara" panose="020E0502030303020204" pitchFamily="34" charset="0"/>
                          <a:ea typeface="Arial"/>
                          <a:cs typeface="Arial"/>
                          <a:sym typeface="Arial"/>
                        </a:rPr>
                        <a:t>performance</a:t>
                      </a:r>
                      <a:r>
                        <a:rPr lang="en-US" sz="1400" b="0" i="0" u="none" strike="noStrike" cap="none" dirty="0">
                          <a:solidFill>
                            <a:schemeClr val="tx1"/>
                          </a:solidFill>
                          <a:latin typeface="Candara" panose="020E0502030303020204" pitchFamily="34" charset="0"/>
                          <a:ea typeface="Arial"/>
                          <a:cs typeface="Arial"/>
                          <a:sym typeface="Arial"/>
                        </a:rPr>
                        <a:t> of </a:t>
                      </a:r>
                      <a:r>
                        <a:rPr lang="en-US" sz="1400" b="1" i="0" u="none" strike="noStrike" cap="none" dirty="0" smtClean="0">
                          <a:solidFill>
                            <a:schemeClr val="tx1"/>
                          </a:solidFill>
                          <a:latin typeface="Candara" panose="020E0502030303020204" pitchFamily="34" charset="0"/>
                          <a:ea typeface="Arial"/>
                          <a:cs typeface="Arial"/>
                          <a:sym typeface="Arial"/>
                        </a:rPr>
                        <a:t>gateways</a:t>
                      </a:r>
                    </a:p>
                    <a:p>
                      <a:pPr>
                        <a:lnSpc>
                          <a:spcPct val="100000"/>
                        </a:lnSpc>
                        <a:buClr>
                          <a:schemeClr val="dk1"/>
                        </a:buClr>
                        <a:buSzPct val="100000"/>
                        <a:buFont typeface="Arial"/>
                        <a:buNone/>
                      </a:pPr>
                      <a:r>
                        <a:rPr lang="en-US" sz="1400" b="1" dirty="0" smtClean="0">
                          <a:solidFill>
                            <a:schemeClr val="tx1"/>
                          </a:solidFill>
                          <a:latin typeface="Candara" panose="020E0502030303020204" pitchFamily="34" charset="0"/>
                        </a:rPr>
                        <a:t>  produces 3 types of outputs</a:t>
                      </a:r>
                      <a:r>
                        <a:rPr lang="en-US" sz="1400" dirty="0" smtClean="0">
                          <a:solidFill>
                            <a:schemeClr val="tx1"/>
                          </a:solidFill>
                          <a:latin typeface="Candara" panose="020E0502030303020204" pitchFamily="34" charset="0"/>
                        </a:rPr>
                        <a:t>:</a:t>
                      </a:r>
                    </a:p>
                    <a:p>
                      <a:pPr marL="800100" lvl="1" indent="-342900">
                        <a:lnSpc>
                          <a:spcPct val="100000"/>
                        </a:lnSpc>
                        <a:buClr>
                          <a:schemeClr val="dk1"/>
                        </a:buClr>
                        <a:buSzPct val="100000"/>
                        <a:buFont typeface="+mj-lt"/>
                        <a:buAutoNum type="arabicPeriod"/>
                      </a:pPr>
                      <a:r>
                        <a:rPr lang="en-US" sz="1400" b="1" dirty="0" smtClean="0">
                          <a:solidFill>
                            <a:schemeClr val="tx1"/>
                          </a:solidFill>
                          <a:latin typeface="Candara" panose="020E0502030303020204" pitchFamily="34" charset="0"/>
                        </a:rPr>
                        <a:t>IP traffic</a:t>
                      </a:r>
                    </a:p>
                    <a:p>
                      <a:pPr marL="800100" lvl="1" indent="-342900">
                        <a:lnSpc>
                          <a:spcPct val="100000"/>
                        </a:lnSpc>
                        <a:buClr>
                          <a:schemeClr val="dk1"/>
                        </a:buClr>
                        <a:buSzPct val="100000"/>
                        <a:buFont typeface="+mj-lt"/>
                        <a:buAutoNum type="arabicPeriod"/>
                      </a:pPr>
                      <a:r>
                        <a:rPr lang="en-US" sz="1400" b="1" dirty="0" smtClean="0">
                          <a:solidFill>
                            <a:schemeClr val="tx1"/>
                          </a:solidFill>
                          <a:latin typeface="Candara" panose="020E0502030303020204" pitchFamily="34" charset="0"/>
                        </a:rPr>
                        <a:t>Host traffic matrix</a:t>
                      </a:r>
                    </a:p>
                    <a:p>
                      <a:pPr marL="800100" lvl="1" indent="-342900">
                        <a:lnSpc>
                          <a:spcPct val="100000"/>
                        </a:lnSpc>
                        <a:buClr>
                          <a:schemeClr val="dk1"/>
                        </a:buClr>
                        <a:buSzPct val="100000"/>
                        <a:buFont typeface="+mj-lt"/>
                        <a:buAutoNum type="arabicPeriod"/>
                      </a:pPr>
                      <a:r>
                        <a:rPr lang="en-US" sz="1400" b="1" dirty="0" smtClean="0">
                          <a:solidFill>
                            <a:schemeClr val="tx1"/>
                          </a:solidFill>
                          <a:latin typeface="Candara" panose="020E0502030303020204" pitchFamily="34" charset="0"/>
                        </a:rPr>
                        <a:t>Abbreviated sampling of pre-defined number of packets</a:t>
                      </a:r>
                    </a:p>
                    <a:p>
                      <a:pPr marL="0" marR="0" lvl="0" indent="0" algn="l" rtl="0">
                        <a:lnSpc>
                          <a:spcPct val="100000"/>
                        </a:lnSpc>
                        <a:spcBef>
                          <a:spcPts val="0"/>
                        </a:spcBef>
                        <a:spcAft>
                          <a:spcPts val="0"/>
                        </a:spcAft>
                        <a:buClr>
                          <a:schemeClr val="dk1"/>
                        </a:buClr>
                        <a:buSzPct val="25000"/>
                        <a:buFont typeface="Arial"/>
                        <a:buNone/>
                      </a:pPr>
                      <a:endParaRPr lang="en-US" sz="1400" b="1" i="0" u="none" strike="noStrike" cap="none" dirty="0">
                        <a:solidFill>
                          <a:schemeClr val="tx1"/>
                        </a:solidFill>
                        <a:latin typeface="Candara" panose="020E0502030303020204" pitchFamily="34" charset="0"/>
                        <a:ea typeface="Arial"/>
                        <a:cs typeface="Arial"/>
                        <a:sym typeface="Arial"/>
                      </a:endParaRPr>
                    </a:p>
                  </a:txBody>
                  <a:tcPr marL="0" marR="0" marT="0" marB="0">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100">
                <a:tc>
                  <a:txBody>
                    <a:bodyPr/>
                    <a:lstStyle/>
                    <a:p>
                      <a:pPr marL="0" marR="0" lvl="0" indent="0" algn="ctr" rtl="0">
                        <a:lnSpc>
                          <a:spcPct val="100000"/>
                        </a:lnSpc>
                        <a:spcBef>
                          <a:spcPts val="0"/>
                        </a:spcBef>
                        <a:spcAft>
                          <a:spcPts val="0"/>
                        </a:spcAft>
                        <a:buClr>
                          <a:schemeClr val="dk1"/>
                        </a:buClr>
                        <a:buSzPct val="25000"/>
                        <a:buFont typeface="Arial"/>
                        <a:buNone/>
                      </a:pPr>
                      <a:r>
                        <a:rPr lang="en-US" sz="1600" b="1" i="0" u="none" strike="noStrike" cap="none" dirty="0">
                          <a:solidFill>
                            <a:schemeClr val="tx1"/>
                          </a:solidFill>
                          <a:latin typeface="Candara" panose="020E0502030303020204" pitchFamily="34" charset="0"/>
                          <a:ea typeface="Arial"/>
                          <a:cs typeface="Arial"/>
                          <a:sym typeface="Arial"/>
                        </a:rPr>
                        <a:t>ethereal, wireshark</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panose="020B0604020202020204" pitchFamily="34" charset="0"/>
                        <a:buNone/>
                      </a:pPr>
                      <a:r>
                        <a:rPr lang="en-US" sz="1400" b="1" i="0" u="none" strike="noStrike" cap="none" dirty="0" smtClean="0">
                          <a:solidFill>
                            <a:schemeClr val="tx1"/>
                          </a:solidFill>
                          <a:latin typeface="Candara" panose="020E0502030303020204" pitchFamily="34" charset="0"/>
                          <a:ea typeface="Arial"/>
                          <a:cs typeface="Arial"/>
                          <a:sym typeface="Arial"/>
                        </a:rPr>
                        <a:t>  Graphical </a:t>
                      </a:r>
                      <a:r>
                        <a:rPr lang="en-US" sz="1400" b="1" i="0" u="none" strike="noStrike" cap="none" dirty="0">
                          <a:solidFill>
                            <a:schemeClr val="tx1"/>
                          </a:solidFill>
                          <a:latin typeface="Candara" panose="020E0502030303020204" pitchFamily="34" charset="0"/>
                          <a:ea typeface="Arial"/>
                          <a:cs typeface="Arial"/>
                          <a:sym typeface="Arial"/>
                        </a:rPr>
                        <a:t>tool </a:t>
                      </a:r>
                      <a:r>
                        <a:rPr lang="en-US" sz="1400" b="0" i="0" u="none" strike="noStrike" cap="none" dirty="0">
                          <a:solidFill>
                            <a:schemeClr val="tx1"/>
                          </a:solidFill>
                          <a:latin typeface="Candara" panose="020E0502030303020204" pitchFamily="34" charset="0"/>
                          <a:ea typeface="Arial"/>
                          <a:cs typeface="Arial"/>
                          <a:sym typeface="Arial"/>
                        </a:rPr>
                        <a:t>to capture, inspect , and to </a:t>
                      </a:r>
                      <a:r>
                        <a:rPr lang="en-US" sz="1400" b="1" i="0" u="none" strike="noStrike" cap="none" dirty="0">
                          <a:solidFill>
                            <a:schemeClr val="tx1"/>
                          </a:solidFill>
                          <a:latin typeface="Candara" panose="020E0502030303020204" pitchFamily="34" charset="0"/>
                          <a:ea typeface="Arial"/>
                          <a:cs typeface="Arial"/>
                          <a:sym typeface="Arial"/>
                        </a:rPr>
                        <a:t>save </a:t>
                      </a:r>
                      <a:r>
                        <a:rPr lang="en-US" sz="1400" b="1" i="0" u="none" strike="noStrike" cap="none" dirty="0" smtClean="0">
                          <a:solidFill>
                            <a:schemeClr val="tx1"/>
                          </a:solidFill>
                          <a:latin typeface="Candara" panose="020E0502030303020204" pitchFamily="34" charset="0"/>
                          <a:ea typeface="Arial"/>
                          <a:cs typeface="Arial"/>
                          <a:sym typeface="Arial"/>
                        </a:rPr>
                        <a:t>packets</a:t>
                      </a:r>
                      <a:endParaRPr lang="en-US" sz="1400" b="1" i="0" u="none" strike="noStrike" cap="none" dirty="0">
                        <a:solidFill>
                          <a:schemeClr val="tx1"/>
                        </a:solidFill>
                        <a:latin typeface="Candara" panose="020E0502030303020204" pitchFamily="34" charset="0"/>
                        <a:ea typeface="Arial"/>
                        <a:cs typeface="Arial"/>
                        <a:sym typeface="Arial"/>
                      </a:endParaRPr>
                    </a:p>
                  </a:txBody>
                  <a:tcPr marL="0" marR="0" marT="0" marB="0">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cxnSp>
        <p:nvCxnSpPr>
          <p:cNvPr id="194" name="Shape 194"/>
          <p:cNvCxnSpPr/>
          <p:nvPr/>
        </p:nvCxnSpPr>
        <p:spPr>
          <a:xfrm>
            <a:off x="139700" y="330200"/>
            <a:ext cx="5638800" cy="0"/>
          </a:xfrm>
          <a:prstGeom prst="straightConnector1">
            <a:avLst/>
          </a:prstGeom>
          <a:noFill/>
          <a:ln w="12700" cap="rnd" cmpd="sng">
            <a:solidFill>
              <a:schemeClr val="dk1"/>
            </a:solidFill>
            <a:prstDash val="solid"/>
            <a:miter/>
            <a:headEnd type="none" w="med" len="med"/>
            <a:tailEnd type="none" w="med" len="med"/>
          </a:ln>
        </p:spPr>
      </p:cxnSp>
      <p:sp>
        <p:nvSpPr>
          <p:cNvPr id="195" name="Shape 195"/>
          <p:cNvSpPr txBox="1"/>
          <p:nvPr/>
        </p:nvSpPr>
        <p:spPr>
          <a:xfrm>
            <a:off x="139701" y="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dirty="0">
                <a:solidFill>
                  <a:schemeClr val="dk1"/>
                </a:solidFill>
                <a:latin typeface="Candara" panose="020E0502030303020204" pitchFamily="34" charset="0"/>
              </a:rPr>
              <a:t>Chapter 9 	</a:t>
            </a:r>
          </a:p>
        </p:txBody>
      </p:sp>
      <p:sp>
        <p:nvSpPr>
          <p:cNvPr id="197" name="Shape 197"/>
          <p:cNvSpPr txBox="1">
            <a:spLocks noGrp="1"/>
          </p:cNvSpPr>
          <p:nvPr>
            <p:ph type="title"/>
          </p:nvPr>
        </p:nvSpPr>
        <p:spPr>
          <a:xfrm>
            <a:off x="234298" y="384177"/>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smtClean="0">
                <a:solidFill>
                  <a:srgbClr val="0070C0"/>
                </a:solidFill>
              </a:rPr>
              <a:t>2. Traffic </a:t>
            </a:r>
            <a:r>
              <a:rPr lang="en-US" sz="3200" b="1" dirty="0">
                <a:solidFill>
                  <a:srgbClr val="0070C0"/>
                </a:solidFill>
              </a:rPr>
              <a:t>Monitoring Tools</a:t>
            </a:r>
          </a:p>
        </p:txBody>
      </p:sp>
      <p:sp>
        <p:nvSpPr>
          <p:cNvPr id="11" name="TextBox 10"/>
          <p:cNvSpPr txBox="1"/>
          <p:nvPr/>
        </p:nvSpPr>
        <p:spPr>
          <a:xfrm>
            <a:off x="139700" y="7304271"/>
            <a:ext cx="5185335" cy="1077218"/>
          </a:xfrm>
          <a:prstGeom prst="rect">
            <a:avLst/>
          </a:prstGeom>
          <a:noFill/>
        </p:spPr>
        <p:txBody>
          <a:bodyPr wrap="square" rtlCol="1">
            <a:spAutoFit/>
          </a:bodyPr>
          <a:lstStyle/>
          <a:p>
            <a:pPr marL="285750" indent="-285750">
              <a:buFont typeface="Arial" panose="020B0604020202020204" pitchFamily="34" charset="0"/>
              <a:buChar char="•"/>
            </a:pPr>
            <a:r>
              <a:rPr lang="en-US" sz="1600" b="1" dirty="0">
                <a:solidFill>
                  <a:schemeClr val="tx1"/>
                </a:solidFill>
                <a:latin typeface="Candara" panose="020E0502030303020204" pitchFamily="34" charset="0"/>
              </a:rPr>
              <a:t>Promiscuous mode</a:t>
            </a:r>
            <a:r>
              <a:rPr lang="en-US" sz="1600" dirty="0">
                <a:solidFill>
                  <a:schemeClr val="tx1"/>
                </a:solidFill>
                <a:latin typeface="Candara" panose="020E0502030303020204" pitchFamily="34" charset="0"/>
              </a:rPr>
              <a:t> is a security policy which can be </a:t>
            </a:r>
            <a:r>
              <a:rPr lang="en-US" sz="1600" b="1" dirty="0">
                <a:solidFill>
                  <a:schemeClr val="tx1"/>
                </a:solidFill>
                <a:latin typeface="Candara" panose="020E0502030303020204" pitchFamily="34" charset="0"/>
              </a:rPr>
              <a:t>defined</a:t>
            </a:r>
            <a:r>
              <a:rPr lang="en-US" sz="1600" dirty="0">
                <a:solidFill>
                  <a:schemeClr val="tx1"/>
                </a:solidFill>
                <a:latin typeface="Candara" panose="020E0502030303020204" pitchFamily="34" charset="0"/>
              </a:rPr>
              <a:t> at the virtual switch </a:t>
            </a:r>
            <a:endParaRPr lang="en-US" sz="1600" b="1" dirty="0" smtClean="0">
              <a:solidFill>
                <a:schemeClr val="tx1"/>
              </a:solidFill>
              <a:latin typeface="Candara" panose="020E0502030303020204" pitchFamily="34" charset="0"/>
            </a:endParaRPr>
          </a:p>
          <a:p>
            <a:pPr marL="285750" indent="-285750">
              <a:buFont typeface="Arial" panose="020B0604020202020204" pitchFamily="34" charset="0"/>
              <a:buChar char="•"/>
            </a:pPr>
            <a:r>
              <a:rPr lang="en-US" sz="1600" b="1" dirty="0" smtClean="0">
                <a:solidFill>
                  <a:schemeClr val="tx1"/>
                </a:solidFill>
                <a:latin typeface="Candara" panose="020E0502030303020204" pitchFamily="34" charset="0"/>
              </a:rPr>
              <a:t>promiscuous </a:t>
            </a:r>
            <a:r>
              <a:rPr lang="en-US" sz="1600" b="1" dirty="0" smtClean="0">
                <a:solidFill>
                  <a:schemeClr val="tx1"/>
                </a:solidFill>
                <a:latin typeface="Candara" panose="020E0502030303020204" pitchFamily="34" charset="0"/>
              </a:rPr>
              <a:t>mode </a:t>
            </a:r>
            <a:r>
              <a:rPr lang="en-US" sz="1600" dirty="0" smtClean="0">
                <a:solidFill>
                  <a:schemeClr val="tx1"/>
                </a:solidFill>
                <a:latin typeface="Candara" panose="020E0502030303020204" pitchFamily="34" charset="0"/>
              </a:rPr>
              <a:t>can </a:t>
            </a:r>
            <a:r>
              <a:rPr lang="en-US" sz="1600" dirty="0">
                <a:solidFill>
                  <a:schemeClr val="tx1"/>
                </a:solidFill>
                <a:latin typeface="Candara" panose="020E0502030303020204" pitchFamily="34" charset="0"/>
              </a:rPr>
              <a:t>see all network traffic traversing the virtual switch</a:t>
            </a:r>
            <a:endParaRPr lang="ar-SA" sz="1600" dirty="0">
              <a:solidFill>
                <a:schemeClr val="tx1"/>
              </a:solidFill>
              <a:latin typeface="Candara" panose="020E0502030303020204" pitchFamily="34" charset="0"/>
            </a:endParaRPr>
          </a:p>
        </p:txBody>
      </p:sp>
      <p:pic>
        <p:nvPicPr>
          <p:cNvPr id="12" name="Shape 289"/>
          <p:cNvPicPr preferRelativeResize="0"/>
          <p:nvPr/>
        </p:nvPicPr>
        <p:blipFill rotWithShape="1">
          <a:blip r:embed="rId3">
            <a:alphaModFix/>
            <a:duotone>
              <a:prstClr val="black"/>
              <a:srgbClr val="0070C0">
                <a:tint val="45000"/>
                <a:satMod val="400000"/>
              </a:srgbClr>
            </a:duotone>
          </a:blip>
          <a:srcRect t="15463"/>
          <a:stretch/>
        </p:blipFill>
        <p:spPr>
          <a:xfrm>
            <a:off x="6269781" y="1069976"/>
            <a:ext cx="5922219" cy="2189628"/>
          </a:xfrm>
          <a:prstGeom prst="rect">
            <a:avLst/>
          </a:prstGeom>
          <a:noFill/>
          <a:ln>
            <a:noFill/>
          </a:ln>
        </p:spPr>
      </p:pic>
      <p:sp>
        <p:nvSpPr>
          <p:cNvPr id="13" name="Shape 295"/>
          <p:cNvSpPr txBox="1">
            <a:spLocks/>
          </p:cNvSpPr>
          <p:nvPr/>
        </p:nvSpPr>
        <p:spPr>
          <a:xfrm>
            <a:off x="6075830" y="384177"/>
            <a:ext cx="5829299" cy="68579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dk1"/>
              </a:buClr>
              <a:buSzPct val="25000"/>
              <a:defRPr sz="3200" b="1">
                <a:solidFill>
                  <a:srgbClr val="0070C0"/>
                </a:solidFill>
                <a:latin typeface="Candara" panose="020E0502030303020204" pitchFamily="34" charset="0"/>
                <a:ea typeface="Candara" panose="020E0502030303020204" pitchFamily="34" charset="0"/>
              </a:defRPr>
            </a:lvl1pPr>
            <a:lvl2pPr marL="0" indent="0" algn="ctr"/>
            <a:lvl3pPr marL="0" indent="0" algn="ctr"/>
            <a:lvl4pPr marL="0" indent="0" algn="ctr"/>
            <a:lvl5pPr marL="0" indent="0" algn="ctr"/>
            <a:lvl6pPr marL="457200" indent="0" algn="ctr"/>
            <a:lvl7pPr marL="914400" indent="0" algn="ctr"/>
            <a:lvl8pPr marL="1371600" indent="0" algn="ctr"/>
            <a:lvl9pPr marL="1828800" indent="0" algn="ctr"/>
          </a:lstStyle>
          <a:p>
            <a:r>
              <a:rPr lang="en-US" dirty="0" smtClean="0"/>
              <a:t>3. Network </a:t>
            </a:r>
            <a:r>
              <a:rPr lang="en-US" dirty="0"/>
              <a:t>Routing Tools</a:t>
            </a:r>
          </a:p>
        </p:txBody>
      </p:sp>
      <p:sp>
        <p:nvSpPr>
          <p:cNvPr id="14" name="TextBox 13"/>
          <p:cNvSpPr txBox="1"/>
          <p:nvPr/>
        </p:nvSpPr>
        <p:spPr>
          <a:xfrm>
            <a:off x="6269781" y="3204445"/>
            <a:ext cx="5635348" cy="2846933"/>
          </a:xfrm>
          <a:prstGeom prst="rect">
            <a:avLst/>
          </a:prstGeom>
          <a:noFill/>
        </p:spPr>
        <p:txBody>
          <a:bodyPr wrap="square" rtlCol="1">
            <a:spAutoFit/>
          </a:bodyPr>
          <a:lstStyle/>
          <a:p>
            <a:pPr marL="285750" indent="-285750">
              <a:buFont typeface="Wingdings" panose="05000000000000000000" pitchFamily="2" charset="2"/>
              <a:buChar char="v"/>
            </a:pPr>
            <a:r>
              <a:rPr lang="en-US" b="1" dirty="0" smtClean="0">
                <a:solidFill>
                  <a:srgbClr val="CC6600"/>
                </a:solidFill>
                <a:latin typeface="Candara" panose="020E0502030303020204" pitchFamily="34" charset="0"/>
              </a:rPr>
              <a:t>netstat </a:t>
            </a:r>
            <a:r>
              <a:rPr lang="en-US" b="1" dirty="0" smtClean="0">
                <a:solidFill>
                  <a:srgbClr val="0070C0"/>
                </a:solidFill>
                <a:latin typeface="Candara" panose="020E0502030303020204" pitchFamily="34" charset="0"/>
              </a:rPr>
              <a:t>is a useful diagnostic tool for troubleshooting. </a:t>
            </a:r>
          </a:p>
          <a:p>
            <a:pPr marL="285750" indent="-285750">
              <a:buFont typeface="Wingdings" panose="05000000000000000000" pitchFamily="2" charset="2"/>
              <a:buChar char="v"/>
            </a:pPr>
            <a:endParaRPr lang="en-US" dirty="0" smtClean="0">
              <a:latin typeface="Candara" panose="020E0502030303020204" pitchFamily="34" charset="0"/>
            </a:endParaRPr>
          </a:p>
          <a:p>
            <a:pPr marL="285750" indent="-285750">
              <a:buFont typeface="Wingdings" panose="05000000000000000000" pitchFamily="2" charset="2"/>
              <a:buChar char="v"/>
            </a:pPr>
            <a:r>
              <a:rPr lang="en-US" dirty="0" smtClean="0">
                <a:latin typeface="Candara" panose="020E0502030303020204" pitchFamily="34" charset="0"/>
              </a:rPr>
              <a:t>The </a:t>
            </a:r>
            <a:r>
              <a:rPr lang="en-US" b="1" dirty="0" smtClean="0">
                <a:solidFill>
                  <a:srgbClr val="CC6600"/>
                </a:solidFill>
                <a:latin typeface="Candara" panose="020E0502030303020204" pitchFamily="34" charset="0"/>
              </a:rPr>
              <a:t>arp</a:t>
            </a:r>
            <a:r>
              <a:rPr lang="en-US" dirty="0" smtClean="0">
                <a:latin typeface="Candara" panose="020E0502030303020204" pitchFamily="34" charset="0"/>
              </a:rPr>
              <a:t> tool displays and modifies the </a:t>
            </a:r>
            <a:r>
              <a:rPr lang="en-US" b="1" dirty="0" smtClean="0">
                <a:latin typeface="Candara" panose="020E0502030303020204" pitchFamily="34" charset="0"/>
              </a:rPr>
              <a:t>Internet-to-Ethernet address translation tables </a:t>
            </a:r>
            <a:r>
              <a:rPr lang="en-US" dirty="0" smtClean="0">
                <a:latin typeface="Candara" panose="020E0502030303020204" pitchFamily="34" charset="0"/>
              </a:rPr>
              <a:t>(ARP cache) used by the ARP.</a:t>
            </a:r>
          </a:p>
          <a:p>
            <a:pPr marL="285750" indent="-285750">
              <a:buFont typeface="Wingdings" panose="05000000000000000000" pitchFamily="2" charset="2"/>
              <a:buChar char="v"/>
            </a:pPr>
            <a:endParaRPr lang="en-US" dirty="0" smtClean="0">
              <a:latin typeface="Candara" panose="020E0502030303020204" pitchFamily="34" charset="0"/>
            </a:endParaRPr>
          </a:p>
          <a:p>
            <a:pPr marL="285750" indent="-285750">
              <a:buFont typeface="Wingdings" panose="05000000000000000000" pitchFamily="2" charset="2"/>
              <a:buChar char="v"/>
            </a:pPr>
            <a:r>
              <a:rPr lang="en-US" b="1" dirty="0" smtClean="0">
                <a:solidFill>
                  <a:srgbClr val="CC6600"/>
                </a:solidFill>
                <a:latin typeface="Candara" panose="020E0502030303020204" pitchFamily="34" charset="0"/>
              </a:rPr>
              <a:t>traceroute</a:t>
            </a:r>
            <a:r>
              <a:rPr lang="en-US" dirty="0" smtClean="0">
                <a:latin typeface="Candara" panose="020E0502030303020204" pitchFamily="34" charset="0"/>
              </a:rPr>
              <a:t> (UNIX) or </a:t>
            </a:r>
            <a:r>
              <a:rPr lang="en-US" b="1" dirty="0" smtClean="0">
                <a:solidFill>
                  <a:srgbClr val="CC6600"/>
                </a:solidFill>
                <a:latin typeface="Candara" panose="020E0502030303020204" pitchFamily="34" charset="0"/>
              </a:rPr>
              <a:t>tracert</a:t>
            </a:r>
            <a:r>
              <a:rPr lang="en-US" dirty="0" smtClean="0">
                <a:latin typeface="Candara" panose="020E0502030303020204" pitchFamily="34" charset="0"/>
              </a:rPr>
              <a:t> (MS Windows), which is the basic tool used most extensively to </a:t>
            </a:r>
            <a:r>
              <a:rPr lang="en-US" b="1" dirty="0" smtClean="0">
                <a:latin typeface="Candara" panose="020E0502030303020204" pitchFamily="34" charset="0"/>
              </a:rPr>
              <a:t>diagnose routing problems</a:t>
            </a:r>
            <a:r>
              <a:rPr lang="en-US" dirty="0" smtClean="0">
                <a:latin typeface="Candara" panose="020E0502030303020204" pitchFamily="34" charset="0"/>
              </a:rPr>
              <a:t>. Is useful for:</a:t>
            </a:r>
            <a:endParaRPr lang="en-US" dirty="0" smtClean="0">
              <a:latin typeface="Candara" panose="020E0502030303020204" pitchFamily="34" charset="0"/>
            </a:endParaRPr>
          </a:p>
          <a:p>
            <a:pPr marL="285750" lvl="1" indent="-285750">
              <a:spcBef>
                <a:spcPts val="1000"/>
              </a:spcBef>
              <a:buClr>
                <a:schemeClr val="dk1"/>
              </a:buClr>
              <a:buSzPct val="100000"/>
              <a:buFont typeface="Arial" panose="020B0604020202020204" pitchFamily="34" charset="0"/>
              <a:buChar char="•"/>
            </a:pPr>
            <a:r>
              <a:rPr lang="en-US" b="1" dirty="0" smtClean="0">
                <a:solidFill>
                  <a:srgbClr val="0070C0"/>
                </a:solidFill>
                <a:latin typeface="Candara" panose="020E0502030303020204" pitchFamily="34" charset="0"/>
              </a:rPr>
              <a:t>Discovers route taken by packets from source to  destination</a:t>
            </a:r>
          </a:p>
          <a:p>
            <a:pPr marL="285750" lvl="1" indent="-285750">
              <a:spcBef>
                <a:spcPts val="1000"/>
              </a:spcBef>
              <a:buClr>
                <a:schemeClr val="dk1"/>
              </a:buClr>
              <a:buSzPct val="100000"/>
              <a:buFont typeface="Arial" panose="020B0604020202020204" pitchFamily="34" charset="0"/>
              <a:buChar char="•"/>
            </a:pPr>
            <a:r>
              <a:rPr lang="en-US" b="1" dirty="0" smtClean="0">
                <a:solidFill>
                  <a:srgbClr val="0070C0"/>
                </a:solidFill>
                <a:latin typeface="Candara" panose="020E0502030303020204" pitchFamily="34" charset="0"/>
              </a:rPr>
              <a:t> Useful for diagnosing route failures</a:t>
            </a:r>
          </a:p>
          <a:p>
            <a:pPr marL="285750" lvl="1" indent="-285750">
              <a:spcBef>
                <a:spcPts val="1000"/>
              </a:spcBef>
              <a:buClr>
                <a:schemeClr val="dk1"/>
              </a:buClr>
              <a:buSzPct val="100000"/>
              <a:buFont typeface="Arial" panose="020B0604020202020204" pitchFamily="34" charset="0"/>
              <a:buChar char="•"/>
            </a:pPr>
            <a:r>
              <a:rPr lang="en-US" b="1" dirty="0" smtClean="0">
                <a:solidFill>
                  <a:srgbClr val="0070C0"/>
                </a:solidFill>
                <a:latin typeface="Candara" panose="020E0502030303020204" pitchFamily="34" charset="0"/>
              </a:rPr>
              <a:t> Useful for detecting bottleneck nodes</a:t>
            </a:r>
          </a:p>
          <a:p>
            <a:endParaRPr lang="en-US" dirty="0" smtClean="0">
              <a:latin typeface="Candara" panose="020E0502030303020204" pitchFamily="34" charset="0"/>
            </a:endParaRPr>
          </a:p>
        </p:txBody>
      </p:sp>
      <p:sp>
        <p:nvSpPr>
          <p:cNvPr id="15" name="Shape 366"/>
          <p:cNvSpPr txBox="1"/>
          <p:nvPr/>
        </p:nvSpPr>
        <p:spPr>
          <a:xfrm>
            <a:off x="6815381" y="6342429"/>
            <a:ext cx="4892525" cy="1616074"/>
          </a:xfrm>
          <a:prstGeom prst="rect">
            <a:avLst/>
          </a:prstGeom>
          <a:noFill/>
          <a:ln>
            <a:noFill/>
          </a:ln>
        </p:spPr>
        <p:txBody>
          <a:bodyPr lIns="91425" tIns="45700" rIns="91425" bIns="45700" anchor="t" anchorCtr="0">
            <a:noAutofit/>
          </a:bodyPr>
          <a:lstStyle/>
          <a:p>
            <a:pPr marL="342900" indent="-342900">
              <a:buClr>
                <a:schemeClr val="dk1"/>
              </a:buClr>
              <a:buSzPct val="125000"/>
              <a:buFont typeface="+mj-lt"/>
              <a:buAutoNum type="arabicPeriod"/>
            </a:pPr>
            <a:r>
              <a:rPr lang="en-US" sz="1600" dirty="0">
                <a:solidFill>
                  <a:srgbClr val="0070C0"/>
                </a:solidFill>
                <a:latin typeface="Candara" panose="020E0502030303020204" pitchFamily="34" charset="0"/>
              </a:rPr>
              <a:t> SNMP command-line tools</a:t>
            </a:r>
          </a:p>
          <a:p>
            <a:pPr marL="342900" indent="-342900">
              <a:spcBef>
                <a:spcPts val="1000"/>
              </a:spcBef>
              <a:buClr>
                <a:schemeClr val="dk1"/>
              </a:buClr>
              <a:buSzPct val="100000"/>
              <a:buFont typeface="+mj-lt"/>
              <a:buAutoNum type="arabicPeriod"/>
            </a:pPr>
            <a:r>
              <a:rPr lang="en-US" sz="1600" dirty="0">
                <a:solidFill>
                  <a:schemeClr val="dk1"/>
                </a:solidFill>
                <a:latin typeface="Candara" panose="020E0502030303020204" pitchFamily="34" charset="0"/>
              </a:rPr>
              <a:t> </a:t>
            </a:r>
            <a:r>
              <a:rPr lang="en-US" sz="1600" dirty="0">
                <a:solidFill>
                  <a:srgbClr val="0070C0"/>
                </a:solidFill>
                <a:latin typeface="Candara" panose="020E0502030303020204" pitchFamily="34" charset="0"/>
              </a:rPr>
              <a:t>SNMP MIB Browser </a:t>
            </a:r>
            <a:r>
              <a:rPr lang="en-US" sz="1600" dirty="0">
                <a:solidFill>
                  <a:schemeClr val="dk1"/>
                </a:solidFill>
                <a:latin typeface="Candara" panose="020E0502030303020204" pitchFamily="34" charset="0"/>
              </a:rPr>
              <a:t>with graphical interface</a:t>
            </a:r>
          </a:p>
          <a:p>
            <a:pPr marL="342900" indent="-342900">
              <a:spcBef>
                <a:spcPts val="1000"/>
              </a:spcBef>
              <a:buClr>
                <a:schemeClr val="dk1"/>
              </a:buClr>
              <a:buSzPct val="100000"/>
              <a:buFont typeface="+mj-lt"/>
              <a:buAutoNum type="arabicPeriod"/>
            </a:pPr>
            <a:r>
              <a:rPr lang="en-US" sz="1600" dirty="0">
                <a:solidFill>
                  <a:schemeClr val="dk1"/>
                </a:solidFill>
                <a:latin typeface="Candara" panose="020E0502030303020204" pitchFamily="34" charset="0"/>
              </a:rPr>
              <a:t> </a:t>
            </a:r>
            <a:r>
              <a:rPr lang="en-US" sz="1600" b="1" dirty="0">
                <a:solidFill>
                  <a:srgbClr val="CC6600"/>
                </a:solidFill>
                <a:latin typeface="Candara" panose="020E0502030303020204" pitchFamily="34" charset="0"/>
              </a:rPr>
              <a:t>snmpsniff</a:t>
            </a:r>
            <a:r>
              <a:rPr lang="en-US" sz="1600" dirty="0">
                <a:solidFill>
                  <a:schemeClr val="dk1"/>
                </a:solidFill>
                <a:latin typeface="Candara" panose="020E0502030303020204" pitchFamily="34" charset="0"/>
              </a:rPr>
              <a:t>: Linux/Free BSD based tool. </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Reads </a:t>
            </a:r>
            <a:r>
              <a:rPr lang="en-US" sz="1600" dirty="0" smtClean="0">
                <a:solidFill>
                  <a:schemeClr val="dk1"/>
                </a:solidFill>
                <a:latin typeface="Candara" panose="020E0502030303020204" pitchFamily="34" charset="0"/>
              </a:rPr>
              <a:t>PDUs. </a:t>
            </a:r>
            <a:r>
              <a:rPr lang="en-US" sz="1600" dirty="0">
                <a:latin typeface="Candara" panose="020E0502030303020204" pitchFamily="34" charset="0"/>
              </a:rPr>
              <a:t>It captures SNMP packets going across the segment and stores them for later analysis.</a:t>
            </a:r>
            <a:endParaRPr lang="ar-SA" sz="1600" dirty="0">
              <a:latin typeface="Candara" panose="020E0502030303020204" pitchFamily="34" charset="0"/>
            </a:endParaRPr>
          </a:p>
          <a:p>
            <a:pPr marL="173037" indent="-173037">
              <a:spcBef>
                <a:spcPts val="1000"/>
              </a:spcBef>
              <a:buClr>
                <a:schemeClr val="dk1"/>
              </a:buClr>
              <a:buSzPct val="100000"/>
              <a:buFont typeface="Arial"/>
              <a:buChar char="•"/>
            </a:pPr>
            <a:endParaRPr lang="en-US" sz="1600" dirty="0">
              <a:solidFill>
                <a:schemeClr val="dk1"/>
              </a:solidFill>
              <a:latin typeface="Candara" panose="020E0502030303020204" pitchFamily="34" charset="0"/>
            </a:endParaRPr>
          </a:p>
        </p:txBody>
      </p:sp>
      <p:sp>
        <p:nvSpPr>
          <p:cNvPr id="16" name="Shape 373"/>
          <p:cNvSpPr txBox="1">
            <a:spLocks/>
          </p:cNvSpPr>
          <p:nvPr/>
        </p:nvSpPr>
        <p:spPr>
          <a:xfrm>
            <a:off x="6815381" y="5850542"/>
            <a:ext cx="5829299" cy="53339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pPr algn="l">
              <a:buClr>
                <a:schemeClr val="dk1"/>
              </a:buClr>
              <a:buSzPct val="25000"/>
            </a:pPr>
            <a:r>
              <a:rPr lang="en-US" sz="2000" b="1" u="sng" dirty="0" smtClean="0">
                <a:solidFill>
                  <a:srgbClr val="0070C0"/>
                </a:solidFill>
              </a:rPr>
              <a:t>SNMP Tools</a:t>
            </a:r>
            <a:endParaRPr lang="en-US" sz="2000" b="1" u="sng" dirty="0">
              <a:solidFill>
                <a:srgbClr val="0070C0"/>
              </a:solidFill>
            </a:endParaRPr>
          </a:p>
        </p:txBody>
      </p:sp>
      <p:sp>
        <p:nvSpPr>
          <p:cNvPr id="17" name="Shape 443"/>
          <p:cNvSpPr txBox="1"/>
          <p:nvPr/>
        </p:nvSpPr>
        <p:spPr>
          <a:xfrm>
            <a:off x="6699651" y="8339541"/>
            <a:ext cx="5123984" cy="478243"/>
          </a:xfrm>
          <a:prstGeom prst="rect">
            <a:avLst/>
          </a:prstGeom>
          <a:noFill/>
          <a:ln>
            <a:noFill/>
          </a:ln>
        </p:spPr>
        <p:txBody>
          <a:bodyPr lIns="91425" tIns="45700" rIns="91425" bIns="45700" anchor="t" anchorCtr="0">
            <a:noAutofit/>
          </a:bodyPr>
          <a:lstStyle/>
          <a:p>
            <a:pPr marL="173037" indent="-173037">
              <a:lnSpc>
                <a:spcPct val="90000"/>
              </a:lnSpc>
              <a:buClr>
                <a:schemeClr val="dk1"/>
              </a:buClr>
              <a:buSzPct val="100000"/>
              <a:buFont typeface="Arial"/>
              <a:buChar char="•"/>
            </a:pPr>
            <a:r>
              <a:rPr lang="en-US" sz="1600" dirty="0">
                <a:solidFill>
                  <a:schemeClr val="dk1"/>
                </a:solidFill>
                <a:latin typeface="Candara" panose="020E0502030303020204" pitchFamily="34" charset="0"/>
              </a:rPr>
              <a:t>Command:  </a:t>
            </a:r>
            <a:r>
              <a:rPr lang="en-US" sz="1600" b="1" dirty="0">
                <a:solidFill>
                  <a:srgbClr val="669900"/>
                </a:solidFill>
                <a:latin typeface="Candara" panose="020E0502030303020204" pitchFamily="34" charset="0"/>
              </a:rPr>
              <a:t>snmpnetstat</a:t>
            </a:r>
            <a:r>
              <a:rPr lang="en-US" sz="1600" dirty="0">
                <a:solidFill>
                  <a:srgbClr val="669900"/>
                </a:solidFill>
                <a:latin typeface="Candara" panose="020E0502030303020204" pitchFamily="34" charset="0"/>
              </a:rPr>
              <a:t> </a:t>
            </a:r>
            <a:r>
              <a:rPr lang="en-US" sz="1600" b="1" dirty="0" smtClean="0">
                <a:solidFill>
                  <a:srgbClr val="0070C0"/>
                </a:solidFill>
                <a:latin typeface="Candara" panose="020E0502030303020204" pitchFamily="34" charset="0"/>
              </a:rPr>
              <a:t>Useful </a:t>
            </a:r>
            <a:r>
              <a:rPr lang="en-US" sz="1600" b="1" dirty="0">
                <a:solidFill>
                  <a:srgbClr val="0070C0"/>
                </a:solidFill>
                <a:latin typeface="Candara" panose="020E0502030303020204" pitchFamily="34" charset="0"/>
              </a:rPr>
              <a:t>for finding status of network connections</a:t>
            </a:r>
          </a:p>
        </p:txBody>
      </p:sp>
    </p:spTree>
    <p:extLst>
      <p:ext uri="{BB962C8B-B14F-4D97-AF65-F5344CB8AC3E}">
        <p14:creationId xmlns:p14="http://schemas.microsoft.com/office/powerpoint/2010/main" val="1736219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7"/>
        <p:cNvGrpSpPr/>
        <p:nvPr/>
      </p:nvGrpSpPr>
      <p:grpSpPr>
        <a:xfrm>
          <a:off x="0" y="0"/>
          <a:ext cx="0" cy="0"/>
          <a:chOff x="0" y="0"/>
          <a:chExt cx="0" cy="0"/>
        </a:xfrm>
      </p:grpSpPr>
      <p:cxnSp>
        <p:nvCxnSpPr>
          <p:cNvPr id="489" name="Shape 489"/>
          <p:cNvCxnSpPr/>
          <p:nvPr/>
        </p:nvCxnSpPr>
        <p:spPr>
          <a:xfrm>
            <a:off x="3276600" y="4813300"/>
            <a:ext cx="5638800" cy="0"/>
          </a:xfrm>
          <a:prstGeom prst="straightConnector1">
            <a:avLst/>
          </a:prstGeom>
          <a:noFill/>
          <a:ln w="12700" cap="rnd" cmpd="sng">
            <a:solidFill>
              <a:schemeClr val="dk1"/>
            </a:solidFill>
            <a:prstDash val="solid"/>
            <a:miter/>
            <a:headEnd type="none" w="med" len="med"/>
            <a:tailEnd type="none" w="med" len="med"/>
          </a:ln>
        </p:spPr>
      </p:cxnSp>
      <p:sp>
        <p:nvSpPr>
          <p:cNvPr id="490" name="Shape 490"/>
          <p:cNvSpPr txBox="1"/>
          <p:nvPr/>
        </p:nvSpPr>
        <p:spPr>
          <a:xfrm>
            <a:off x="2667000" y="48133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491" name="Shape 491"/>
          <p:cNvPicPr preferRelativeResize="0"/>
          <p:nvPr/>
        </p:nvPicPr>
        <p:blipFill rotWithShape="1">
          <a:blip r:embed="rId3">
            <a:alphaModFix/>
          </a:blip>
          <a:srcRect/>
          <a:stretch/>
        </p:blipFill>
        <p:spPr>
          <a:xfrm>
            <a:off x="3048000" y="1447801"/>
            <a:ext cx="5984874" cy="2236787"/>
          </a:xfrm>
          <a:prstGeom prst="rect">
            <a:avLst/>
          </a:prstGeom>
          <a:noFill/>
          <a:ln>
            <a:noFill/>
          </a:ln>
        </p:spPr>
      </p:pic>
      <p:sp>
        <p:nvSpPr>
          <p:cNvPr id="492" name="Shape 492"/>
          <p:cNvSpPr txBox="1"/>
          <p:nvPr/>
        </p:nvSpPr>
        <p:spPr>
          <a:xfrm>
            <a:off x="328614" y="5268913"/>
            <a:ext cx="11558586" cy="3589337"/>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chemeClr val="dk1"/>
                </a:solidFill>
                <a:latin typeface="Candara" panose="020E0502030303020204" pitchFamily="34" charset="0"/>
              </a:rPr>
              <a:t>Analyzes data packets </a:t>
            </a:r>
            <a:r>
              <a:rPr lang="en-US" sz="2400" dirty="0">
                <a:solidFill>
                  <a:schemeClr val="dk1"/>
                </a:solidFill>
                <a:latin typeface="Candara" panose="020E0502030303020204" pitchFamily="34" charset="0"/>
              </a:rPr>
              <a:t>on any transmission </a:t>
            </a:r>
            <a:r>
              <a:rPr lang="en-US" sz="2400" dirty="0" smtClean="0">
                <a:solidFill>
                  <a:schemeClr val="dk1"/>
                </a:solidFill>
                <a:latin typeface="Candara" panose="020E0502030303020204" pitchFamily="34" charset="0"/>
              </a:rPr>
              <a:t>line  </a:t>
            </a:r>
            <a:r>
              <a:rPr lang="en-US" sz="2400" dirty="0">
                <a:solidFill>
                  <a:schemeClr val="dk1"/>
                </a:solidFill>
                <a:latin typeface="Candara" panose="020E0502030303020204" pitchFamily="34" charset="0"/>
              </a:rPr>
              <a:t>including LAN</a:t>
            </a:r>
          </a:p>
          <a:p>
            <a:pPr>
              <a:lnSpc>
                <a:spcPct val="150000"/>
              </a:lnSpc>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chemeClr val="dk1"/>
                </a:solidFill>
                <a:latin typeface="Candara" panose="020E0502030303020204" pitchFamily="34" charset="0"/>
              </a:rPr>
              <a:t>Measurements</a:t>
            </a:r>
            <a:r>
              <a:rPr lang="en-US" sz="2400" dirty="0">
                <a:solidFill>
                  <a:schemeClr val="dk1"/>
                </a:solidFill>
                <a:latin typeface="Candara" panose="020E0502030303020204" pitchFamily="34" charset="0"/>
              </a:rPr>
              <a:t> made </a:t>
            </a:r>
            <a:r>
              <a:rPr lang="en-US" sz="2400" b="1" dirty="0">
                <a:solidFill>
                  <a:schemeClr val="dk1"/>
                </a:solidFill>
                <a:latin typeface="Candara" panose="020E0502030303020204" pitchFamily="34" charset="0"/>
              </a:rPr>
              <a:t>locally</a:t>
            </a:r>
            <a:r>
              <a:rPr lang="en-US" sz="2400" dirty="0">
                <a:solidFill>
                  <a:schemeClr val="dk1"/>
                </a:solidFill>
                <a:latin typeface="Candara" panose="020E0502030303020204" pitchFamily="34" charset="0"/>
              </a:rPr>
              <a:t> or </a:t>
            </a:r>
            <a:r>
              <a:rPr lang="en-US" sz="2400" b="1" dirty="0">
                <a:solidFill>
                  <a:schemeClr val="dk1"/>
                </a:solidFill>
                <a:latin typeface="Candara" panose="020E0502030303020204" pitchFamily="34" charset="0"/>
              </a:rPr>
              <a:t>remotely</a:t>
            </a:r>
          </a:p>
          <a:p>
            <a:pPr>
              <a:lnSpc>
                <a:spcPct val="150000"/>
              </a:lnSpc>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rgbClr val="0070C0"/>
                </a:solidFill>
                <a:latin typeface="Candara" panose="020E0502030303020204" pitchFamily="34" charset="0"/>
              </a:rPr>
              <a:t>Probe</a:t>
            </a:r>
            <a:r>
              <a:rPr lang="en-US" sz="2400" b="1" dirty="0">
                <a:solidFill>
                  <a:schemeClr val="dk1"/>
                </a:solidFill>
                <a:latin typeface="Candara" panose="020E0502030303020204" pitchFamily="34" charset="0"/>
              </a:rPr>
              <a:t> </a:t>
            </a:r>
            <a:r>
              <a:rPr lang="en-US" sz="2400" dirty="0">
                <a:solidFill>
                  <a:schemeClr val="dk1"/>
                </a:solidFill>
                <a:latin typeface="Candara" panose="020E0502030303020204" pitchFamily="34" charset="0"/>
              </a:rPr>
              <a:t>(</a:t>
            </a:r>
            <a:r>
              <a:rPr lang="en-US" sz="2400" b="1" dirty="0">
                <a:solidFill>
                  <a:schemeClr val="dk1"/>
                </a:solidFill>
                <a:latin typeface="Candara" panose="020E0502030303020204" pitchFamily="34" charset="0"/>
              </a:rPr>
              <a:t>data capture device</a:t>
            </a:r>
            <a:r>
              <a:rPr lang="en-US" sz="2400" dirty="0">
                <a:solidFill>
                  <a:schemeClr val="dk1"/>
                </a:solidFill>
                <a:latin typeface="Candara" panose="020E0502030303020204" pitchFamily="34" charset="0"/>
              </a:rPr>
              <a:t>) </a:t>
            </a:r>
            <a:r>
              <a:rPr lang="en-US" sz="2400" b="1" dirty="0">
                <a:solidFill>
                  <a:srgbClr val="0070C0"/>
                </a:solidFill>
                <a:latin typeface="Candara" panose="020E0502030303020204" pitchFamily="34" charset="0"/>
              </a:rPr>
              <a:t>captures data and </a:t>
            </a:r>
            <a:r>
              <a:rPr lang="en-US" sz="2400" b="1" dirty="0" smtClean="0">
                <a:solidFill>
                  <a:srgbClr val="0070C0"/>
                </a:solidFill>
                <a:latin typeface="Candara" panose="020E0502030303020204" pitchFamily="34" charset="0"/>
              </a:rPr>
              <a:t>transfers </a:t>
            </a:r>
            <a:r>
              <a:rPr lang="en-US" sz="2400" b="1" dirty="0">
                <a:solidFill>
                  <a:srgbClr val="0070C0"/>
                </a:solidFill>
                <a:latin typeface="Candara" panose="020E0502030303020204" pitchFamily="34" charset="0"/>
              </a:rPr>
              <a:t>to the protocol </a:t>
            </a:r>
            <a:r>
              <a:rPr lang="en-US" sz="2400" b="1" dirty="0" smtClean="0">
                <a:solidFill>
                  <a:srgbClr val="0070C0"/>
                </a:solidFill>
                <a:latin typeface="Candara" panose="020E0502030303020204" pitchFamily="34" charset="0"/>
              </a:rPr>
              <a:t>analyzer</a:t>
            </a:r>
            <a:endParaRPr lang="en-US" sz="2400" dirty="0">
              <a:solidFill>
                <a:schemeClr val="dk1"/>
              </a:solidFill>
              <a:latin typeface="Candara" panose="020E0502030303020204" pitchFamily="34" charset="0"/>
            </a:endParaRPr>
          </a:p>
          <a:p>
            <a:pPr>
              <a:lnSpc>
                <a:spcPct val="150000"/>
              </a:lnSpc>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chemeClr val="dk1"/>
                </a:solidFill>
                <a:latin typeface="Candara" panose="020E0502030303020204" pitchFamily="34" charset="0"/>
              </a:rPr>
              <a:t>Data link between probe </a:t>
            </a:r>
            <a:r>
              <a:rPr lang="en-US" sz="2400" dirty="0">
                <a:solidFill>
                  <a:schemeClr val="dk1"/>
                </a:solidFill>
                <a:latin typeface="Candara" panose="020E0502030303020204" pitchFamily="34" charset="0"/>
              </a:rPr>
              <a:t>and </a:t>
            </a:r>
            <a:r>
              <a:rPr lang="en-US" sz="2400" b="1" dirty="0">
                <a:solidFill>
                  <a:schemeClr val="dk1"/>
                </a:solidFill>
                <a:latin typeface="Candara" panose="020E0502030303020204" pitchFamily="34" charset="0"/>
              </a:rPr>
              <a:t>protocol analyzer </a:t>
            </a:r>
            <a:r>
              <a:rPr lang="en-US" sz="2400" b="1" dirty="0" smtClean="0">
                <a:solidFill>
                  <a:schemeClr val="dk1"/>
                </a:solidFill>
                <a:latin typeface="Candara" panose="020E0502030303020204" pitchFamily="34" charset="0"/>
              </a:rPr>
              <a:t>  </a:t>
            </a:r>
            <a:r>
              <a:rPr lang="en-US" sz="2400" dirty="0">
                <a:solidFill>
                  <a:schemeClr val="dk1"/>
                </a:solidFill>
                <a:latin typeface="Candara" panose="020E0502030303020204" pitchFamily="34" charset="0"/>
              </a:rPr>
              <a:t>either dial-up or dedicated link or LAN</a:t>
            </a:r>
          </a:p>
          <a:p>
            <a:pPr>
              <a:lnSpc>
                <a:spcPct val="150000"/>
              </a:lnSpc>
              <a:buClr>
                <a:schemeClr val="dk1"/>
              </a:buClr>
              <a:buSzPct val="100000"/>
              <a:buFont typeface="Arial"/>
              <a:buChar char="•"/>
            </a:pPr>
            <a:r>
              <a:rPr lang="en-US" sz="2800" b="1" dirty="0">
                <a:solidFill>
                  <a:srgbClr val="0070C0"/>
                </a:solidFill>
                <a:latin typeface="Candara" panose="020E0502030303020204" pitchFamily="34" charset="0"/>
              </a:rPr>
              <a:t> Protocol analyzer analyzes data at all protocol levels</a:t>
            </a:r>
          </a:p>
        </p:txBody>
      </p:sp>
      <p:cxnSp>
        <p:nvCxnSpPr>
          <p:cNvPr id="496" name="Shape 496"/>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497" name="Shape 497"/>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498" name="Shape 498"/>
          <p:cNvSpPr txBox="1">
            <a:spLocks noGrp="1"/>
          </p:cNvSpPr>
          <p:nvPr>
            <p:ph type="title"/>
          </p:nvPr>
        </p:nvSpPr>
        <p:spPr>
          <a:xfrm>
            <a:off x="3200401" y="609601"/>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0070C0"/>
                </a:solidFill>
              </a:rPr>
              <a:t>Protocol Analyzer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3"/>
        <p:cNvGrpSpPr/>
        <p:nvPr/>
      </p:nvGrpSpPr>
      <p:grpSpPr>
        <a:xfrm>
          <a:off x="0" y="0"/>
          <a:ext cx="0" cy="0"/>
          <a:chOff x="0" y="0"/>
          <a:chExt cx="0" cy="0"/>
        </a:xfrm>
      </p:grpSpPr>
      <p:cxnSp>
        <p:nvCxnSpPr>
          <p:cNvPr id="505" name="Shape 505"/>
          <p:cNvCxnSpPr/>
          <p:nvPr/>
        </p:nvCxnSpPr>
        <p:spPr>
          <a:xfrm>
            <a:off x="609600" y="4141788"/>
            <a:ext cx="5638800" cy="0"/>
          </a:xfrm>
          <a:prstGeom prst="straightConnector1">
            <a:avLst/>
          </a:prstGeom>
          <a:noFill/>
          <a:ln w="12700" cap="rnd" cmpd="sng">
            <a:solidFill>
              <a:schemeClr val="dk1"/>
            </a:solidFill>
            <a:prstDash val="solid"/>
            <a:miter/>
            <a:headEnd type="none" w="med" len="med"/>
            <a:tailEnd type="none" w="med" len="med"/>
          </a:ln>
        </p:spPr>
      </p:cxnSp>
      <p:sp>
        <p:nvSpPr>
          <p:cNvPr id="506" name="Shape 506"/>
          <p:cNvSpPr txBox="1"/>
          <p:nvPr/>
        </p:nvSpPr>
        <p:spPr>
          <a:xfrm>
            <a:off x="0" y="4141789"/>
            <a:ext cx="1524000" cy="481011"/>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507" name="Shape 507"/>
          <p:cNvPicPr preferRelativeResize="0"/>
          <p:nvPr/>
        </p:nvPicPr>
        <p:blipFill rotWithShape="1">
          <a:blip r:embed="rId3">
            <a:alphaModFix/>
          </a:blip>
          <a:srcRect/>
          <a:stretch/>
        </p:blipFill>
        <p:spPr>
          <a:xfrm>
            <a:off x="2700660" y="1190625"/>
            <a:ext cx="7137080" cy="2852737"/>
          </a:xfrm>
          <a:prstGeom prst="rect">
            <a:avLst/>
          </a:prstGeom>
          <a:noFill/>
          <a:ln>
            <a:noFill/>
          </a:ln>
        </p:spPr>
      </p:pic>
      <p:sp>
        <p:nvSpPr>
          <p:cNvPr id="508" name="Shape 508"/>
          <p:cNvSpPr txBox="1"/>
          <p:nvPr/>
        </p:nvSpPr>
        <p:spPr>
          <a:xfrm>
            <a:off x="457201" y="4510088"/>
            <a:ext cx="11558587" cy="3390900"/>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400" dirty="0">
                <a:solidFill>
                  <a:schemeClr val="dk1"/>
                </a:solidFill>
                <a:latin typeface="Candara" panose="020E0502030303020204" pitchFamily="34" charset="0"/>
              </a:rPr>
              <a:t> Network Associates Sniffer</a:t>
            </a:r>
          </a:p>
          <a:p>
            <a:pPr marL="457200" lvl="1">
              <a:buClr>
                <a:schemeClr val="dk1"/>
              </a:buClr>
              <a:buSzPct val="100000"/>
              <a:buFont typeface="Arial"/>
              <a:buChar char="•"/>
            </a:pPr>
            <a:r>
              <a:rPr lang="en-US" sz="2400" dirty="0">
                <a:solidFill>
                  <a:schemeClr val="dk1"/>
                </a:solidFill>
                <a:latin typeface="Candara" panose="020E0502030303020204" pitchFamily="34" charset="0"/>
              </a:rPr>
              <a:t> Stand-alone and Networked</a:t>
            </a:r>
          </a:p>
          <a:p>
            <a:pPr>
              <a:buClr>
                <a:schemeClr val="dk1"/>
              </a:buClr>
              <a:buSzPct val="100000"/>
              <a:buFont typeface="Arial"/>
              <a:buChar char="•"/>
            </a:pPr>
            <a:r>
              <a:rPr lang="en-US" sz="2400" dirty="0">
                <a:solidFill>
                  <a:schemeClr val="dk1"/>
                </a:solidFill>
                <a:latin typeface="Candara" panose="020E0502030303020204" pitchFamily="34" charset="0"/>
              </a:rPr>
              <a:t> HP NetMetrix / HP OpenView</a:t>
            </a:r>
          </a:p>
          <a:p>
            <a:pPr marL="457200" lvl="1">
              <a:buClr>
                <a:schemeClr val="dk1"/>
              </a:buClr>
              <a:buSzPct val="100000"/>
              <a:buFont typeface="Arial"/>
              <a:buChar char="•"/>
            </a:pPr>
            <a:r>
              <a:rPr lang="en-US" sz="2400" dirty="0">
                <a:solidFill>
                  <a:schemeClr val="dk1"/>
                </a:solidFill>
                <a:latin typeface="Candara" panose="020E0502030303020204" pitchFamily="34" charset="0"/>
              </a:rPr>
              <a:t> Communication between probe and </a:t>
            </a:r>
            <a:r>
              <a:rPr lang="en-US" sz="2400" dirty="0" smtClean="0">
                <a:solidFill>
                  <a:schemeClr val="dk1"/>
                </a:solidFill>
                <a:latin typeface="Candara" panose="020E0502030303020204" pitchFamily="34" charset="0"/>
              </a:rPr>
              <a:t>analyzer is </a:t>
            </a:r>
            <a:r>
              <a:rPr lang="en-US" sz="2400" dirty="0">
                <a:solidFill>
                  <a:schemeClr val="dk1"/>
                </a:solidFill>
                <a:latin typeface="Candara" panose="020E0502030303020204" pitchFamily="34" charset="0"/>
              </a:rPr>
              <a:t>using SNMP</a:t>
            </a:r>
          </a:p>
          <a:p>
            <a:pPr>
              <a:buClr>
                <a:schemeClr val="dk1"/>
              </a:buClr>
              <a:buSzPct val="100000"/>
              <a:buFont typeface="Arial"/>
              <a:buChar char="•"/>
            </a:pPr>
            <a:r>
              <a:rPr lang="en-US" sz="2400" dirty="0">
                <a:solidFill>
                  <a:schemeClr val="dk1"/>
                </a:solidFill>
                <a:latin typeface="Candara" panose="020E0502030303020204" pitchFamily="34" charset="0"/>
              </a:rPr>
              <a:t> Data gathered and stored for an extended </a:t>
            </a:r>
            <a:r>
              <a:rPr lang="en-US" sz="2400" dirty="0" smtClean="0">
                <a:solidFill>
                  <a:schemeClr val="dk1"/>
                </a:solidFill>
                <a:latin typeface="Candara" panose="020E0502030303020204" pitchFamily="34" charset="0"/>
              </a:rPr>
              <a:t>period of </a:t>
            </a:r>
            <a:r>
              <a:rPr lang="en-US" sz="2400" dirty="0">
                <a:solidFill>
                  <a:schemeClr val="dk1"/>
                </a:solidFill>
                <a:latin typeface="Candara" panose="020E0502030303020204" pitchFamily="34" charset="0"/>
              </a:rPr>
              <a:t>time and analyzed later</a:t>
            </a:r>
          </a:p>
          <a:p>
            <a:pPr>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rgbClr val="0070C0"/>
                </a:solidFill>
                <a:latin typeface="Candara" panose="020E0502030303020204" pitchFamily="34" charset="0"/>
              </a:rPr>
              <a:t>Used for gathering traffic statistics and used </a:t>
            </a:r>
            <a:r>
              <a:rPr lang="en-US" sz="2400" b="1" dirty="0" smtClean="0">
                <a:solidFill>
                  <a:srgbClr val="0070C0"/>
                </a:solidFill>
                <a:latin typeface="Candara" panose="020E0502030303020204" pitchFamily="34" charset="0"/>
              </a:rPr>
              <a:t>for configuration </a:t>
            </a:r>
            <a:r>
              <a:rPr lang="en-US" sz="2400" b="1" dirty="0">
                <a:solidFill>
                  <a:srgbClr val="0070C0"/>
                </a:solidFill>
                <a:latin typeface="Candara" panose="020E0502030303020204" pitchFamily="34" charset="0"/>
              </a:rPr>
              <a:t>management for performance tuning</a:t>
            </a:r>
          </a:p>
        </p:txBody>
      </p:sp>
      <p:cxnSp>
        <p:nvCxnSpPr>
          <p:cNvPr id="512" name="Shape 512"/>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513" name="Shape 513"/>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514" name="Shape 514"/>
          <p:cNvSpPr txBox="1">
            <a:spLocks noGrp="1"/>
          </p:cNvSpPr>
          <p:nvPr>
            <p:ph type="title"/>
          </p:nvPr>
        </p:nvSpPr>
        <p:spPr>
          <a:xfrm>
            <a:off x="3200401" y="609601"/>
            <a:ext cx="5829299" cy="533399"/>
          </a:xfrm>
          <a:prstGeom prst="rect">
            <a:avLst/>
          </a:prstGeom>
          <a:noFill/>
          <a:ln>
            <a:noFill/>
          </a:ln>
        </p:spPr>
        <p:txBody>
          <a:bodyPr lIns="91425" tIns="45700" rIns="91425" bIns="45700" anchor="ctr" anchorCtr="0">
            <a:noAutofit/>
          </a:bodyPr>
          <a:lstStyle/>
          <a:p>
            <a:pPr>
              <a:buClr>
                <a:schemeClr val="dk1"/>
              </a:buClr>
              <a:buSzPct val="25000"/>
            </a:pPr>
            <a:r>
              <a:rPr lang="en-US" sz="3200" b="1" smtClean="0">
                <a:solidFill>
                  <a:srgbClr val="0070C0"/>
                </a:solidFill>
              </a:rPr>
              <a:t>RMON Probe</a:t>
            </a:r>
            <a:endParaRPr lang="en-US" sz="3200" b="1" dirty="0">
              <a:solidFill>
                <a:srgbClr val="0070C0"/>
              </a:solidFill>
            </a:endParaRPr>
          </a:p>
        </p:txBody>
      </p:sp>
      <p:sp>
        <p:nvSpPr>
          <p:cNvPr id="2" name="TextBox 1"/>
          <p:cNvSpPr txBox="1"/>
          <p:nvPr/>
        </p:nvSpPr>
        <p:spPr>
          <a:xfrm>
            <a:off x="471488" y="8001000"/>
            <a:ext cx="11253402" cy="400110"/>
          </a:xfrm>
          <a:prstGeom prst="rect">
            <a:avLst/>
          </a:prstGeom>
          <a:noFill/>
        </p:spPr>
        <p:txBody>
          <a:bodyPr wrap="none" rtlCol="1">
            <a:spAutoFit/>
          </a:bodyPr>
          <a:lstStyle/>
          <a:p>
            <a:r>
              <a:rPr lang="en-US" sz="2000" b="1" dirty="0">
                <a:solidFill>
                  <a:srgbClr val="0070C0"/>
                </a:solidFill>
                <a:latin typeface="Candara" panose="020E0502030303020204" pitchFamily="34" charset="0"/>
              </a:rPr>
              <a:t>A protocol analyzer functioning as a remote-monitoring analyzer collects data using an </a:t>
            </a:r>
            <a:r>
              <a:rPr lang="en-US" sz="2000" b="1" dirty="0" smtClean="0">
                <a:solidFill>
                  <a:srgbClr val="0070C0"/>
                </a:solidFill>
                <a:latin typeface="Candara" panose="020E0502030303020204" pitchFamily="34" charset="0"/>
              </a:rPr>
              <a:t>RMON probe</a:t>
            </a:r>
            <a:r>
              <a:rPr lang="en-US" sz="2000" b="1" dirty="0">
                <a:solidFill>
                  <a:srgbClr val="0070C0"/>
                </a:solidFill>
                <a:latin typeface="Candara" panose="020E0502030303020204" pitchFamily="34" charset="0"/>
              </a:rPr>
              <a:t>.</a:t>
            </a:r>
            <a:endParaRPr lang="ar-SA" sz="2000" b="1" dirty="0">
              <a:solidFill>
                <a:srgbClr val="0070C0"/>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9"/>
        <p:cNvGrpSpPr/>
        <p:nvPr/>
      </p:nvGrpSpPr>
      <p:grpSpPr>
        <a:xfrm>
          <a:off x="0" y="0"/>
          <a:ext cx="0" cy="0"/>
          <a:chOff x="0" y="0"/>
          <a:chExt cx="0" cy="0"/>
        </a:xfrm>
      </p:grpSpPr>
      <p:pic>
        <p:nvPicPr>
          <p:cNvPr id="521" name="Shape 521"/>
          <p:cNvPicPr preferRelativeResize="0"/>
          <p:nvPr/>
        </p:nvPicPr>
        <p:blipFill rotWithShape="1">
          <a:blip r:embed="rId3">
            <a:alphaModFix/>
          </a:blip>
          <a:srcRect/>
          <a:stretch/>
        </p:blipFill>
        <p:spPr>
          <a:xfrm>
            <a:off x="3048000" y="1295401"/>
            <a:ext cx="6015036" cy="6019799"/>
          </a:xfrm>
          <a:prstGeom prst="rect">
            <a:avLst/>
          </a:prstGeom>
          <a:noFill/>
          <a:ln>
            <a:noFill/>
          </a:ln>
        </p:spPr>
      </p:pic>
      <p:cxnSp>
        <p:nvCxnSpPr>
          <p:cNvPr id="525" name="Shape 525"/>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526" name="Shape 526"/>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527" name="Shape 527"/>
          <p:cNvSpPr txBox="1">
            <a:spLocks noGrp="1"/>
          </p:cNvSpPr>
          <p:nvPr>
            <p:ph type="title"/>
          </p:nvPr>
        </p:nvSpPr>
        <p:spPr>
          <a:xfrm>
            <a:off x="3124201" y="609601"/>
            <a:ext cx="5829299" cy="533399"/>
          </a:xfrm>
          <a:prstGeom prst="rect">
            <a:avLst/>
          </a:prstGeom>
          <a:noFill/>
          <a:ln>
            <a:noFill/>
          </a:ln>
        </p:spPr>
        <p:txBody>
          <a:bodyPr lIns="91425" tIns="45700" rIns="91425" bIns="45700" anchor="ctr" anchorCtr="0">
            <a:noAutofit/>
          </a:bodyPr>
          <a:lstStyle/>
          <a:p>
            <a:pPr>
              <a:buClr>
                <a:schemeClr val="dk1"/>
              </a:buClr>
              <a:buSzPct val="25000"/>
            </a:pPr>
            <a:r>
              <a:rPr lang="en-US" sz="2400" b="1" dirty="0">
                <a:solidFill>
                  <a:schemeClr val="dk1"/>
                </a:solidFill>
              </a:rPr>
              <a:t>Network Monitoring with RMON Probe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2"/>
        <p:cNvGrpSpPr/>
        <p:nvPr/>
      </p:nvGrpSpPr>
      <p:grpSpPr>
        <a:xfrm>
          <a:off x="0" y="0"/>
          <a:ext cx="0" cy="0"/>
          <a:chOff x="0" y="0"/>
          <a:chExt cx="0" cy="0"/>
        </a:xfrm>
      </p:grpSpPr>
      <p:cxnSp>
        <p:nvCxnSpPr>
          <p:cNvPr id="534" name="Shape 534"/>
          <p:cNvCxnSpPr/>
          <p:nvPr/>
        </p:nvCxnSpPr>
        <p:spPr>
          <a:xfrm>
            <a:off x="2819400" y="3600451"/>
            <a:ext cx="5638800" cy="0"/>
          </a:xfrm>
          <a:prstGeom prst="straightConnector1">
            <a:avLst/>
          </a:prstGeom>
          <a:noFill/>
          <a:ln w="12700" cap="rnd" cmpd="sng">
            <a:solidFill>
              <a:schemeClr val="dk1"/>
            </a:solidFill>
            <a:prstDash val="solid"/>
            <a:miter/>
            <a:headEnd type="none" w="med" len="med"/>
            <a:tailEnd type="none" w="med" len="med"/>
          </a:ln>
        </p:spPr>
      </p:cxnSp>
      <p:sp>
        <p:nvSpPr>
          <p:cNvPr id="535" name="Shape 535"/>
          <p:cNvSpPr txBox="1"/>
          <p:nvPr/>
        </p:nvSpPr>
        <p:spPr>
          <a:xfrm>
            <a:off x="2209800" y="3600451"/>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536" name="Shape 536"/>
          <p:cNvSpPr txBox="1"/>
          <p:nvPr/>
        </p:nvSpPr>
        <p:spPr>
          <a:xfrm>
            <a:off x="3352799" y="1219201"/>
            <a:ext cx="7584141" cy="1882775"/>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400" dirty="0">
                <a:solidFill>
                  <a:srgbClr val="002060"/>
                </a:solidFill>
                <a:latin typeface="Candara" panose="020E0502030303020204" pitchFamily="34" charset="0"/>
              </a:rPr>
              <a:t> </a:t>
            </a:r>
            <a:r>
              <a:rPr lang="en-US" sz="2400" b="1" dirty="0">
                <a:solidFill>
                  <a:srgbClr val="002060"/>
                </a:solidFill>
                <a:latin typeface="Candara" panose="020E0502030303020204" pitchFamily="34" charset="0"/>
              </a:rPr>
              <a:t>Protocol Analyzers</a:t>
            </a:r>
          </a:p>
          <a:p>
            <a:pPr>
              <a:lnSpc>
                <a:spcPct val="150000"/>
              </a:lnSpc>
              <a:buClr>
                <a:schemeClr val="dk1"/>
              </a:buClr>
              <a:buSzPct val="100000"/>
              <a:buFont typeface="Arial"/>
              <a:buChar char="•"/>
            </a:pPr>
            <a:r>
              <a:rPr lang="en-US" sz="2400" dirty="0">
                <a:solidFill>
                  <a:srgbClr val="002060"/>
                </a:solidFill>
                <a:latin typeface="Candara" panose="020E0502030303020204" pitchFamily="34" charset="0"/>
              </a:rPr>
              <a:t> </a:t>
            </a:r>
            <a:r>
              <a:rPr lang="en-US" sz="2400" b="1" dirty="0">
                <a:solidFill>
                  <a:srgbClr val="002060"/>
                </a:solidFill>
                <a:latin typeface="Candara" panose="020E0502030303020204" pitchFamily="34" charset="0"/>
              </a:rPr>
              <a:t>RMON Probe</a:t>
            </a:r>
            <a:r>
              <a:rPr lang="en-US" sz="2400" dirty="0">
                <a:solidFill>
                  <a:srgbClr val="002060"/>
                </a:solidFill>
                <a:latin typeface="Candara" panose="020E0502030303020204" pitchFamily="34" charset="0"/>
              </a:rPr>
              <a:t> / </a:t>
            </a:r>
            <a:r>
              <a:rPr lang="en-US" sz="2400" b="1" dirty="0">
                <a:solidFill>
                  <a:srgbClr val="002060"/>
                </a:solidFill>
                <a:latin typeface="Candara" panose="020E0502030303020204" pitchFamily="34" charset="0"/>
              </a:rPr>
              <a:t>Protocol analyzer</a:t>
            </a:r>
          </a:p>
          <a:p>
            <a:pPr>
              <a:lnSpc>
                <a:spcPct val="150000"/>
              </a:lnSpc>
              <a:buClr>
                <a:schemeClr val="dk1"/>
              </a:buClr>
              <a:buSzPct val="100000"/>
              <a:buFont typeface="Arial"/>
              <a:buChar char="•"/>
            </a:pPr>
            <a:r>
              <a:rPr lang="en-US" sz="2400" dirty="0">
                <a:solidFill>
                  <a:srgbClr val="002060"/>
                </a:solidFill>
                <a:latin typeface="Candara" panose="020E0502030303020204" pitchFamily="34" charset="0"/>
              </a:rPr>
              <a:t> </a:t>
            </a:r>
            <a:r>
              <a:rPr lang="en-US" sz="2400" b="1" dirty="0">
                <a:solidFill>
                  <a:srgbClr val="002060"/>
                </a:solidFill>
                <a:latin typeface="Candara" panose="020E0502030303020204" pitchFamily="34" charset="0"/>
              </a:rPr>
              <a:t>MRTG</a:t>
            </a:r>
            <a:r>
              <a:rPr lang="en-US" sz="2400" dirty="0">
                <a:solidFill>
                  <a:srgbClr val="002060"/>
                </a:solidFill>
                <a:latin typeface="Candara" panose="020E0502030303020204" pitchFamily="34" charset="0"/>
              </a:rPr>
              <a:t> (Multi router traffic grouper)</a:t>
            </a:r>
          </a:p>
          <a:p>
            <a:pPr>
              <a:lnSpc>
                <a:spcPct val="150000"/>
              </a:lnSpc>
              <a:buClr>
                <a:schemeClr val="dk1"/>
              </a:buClr>
              <a:buSzPct val="100000"/>
              <a:buFont typeface="Arial"/>
              <a:buChar char="•"/>
            </a:pPr>
            <a:r>
              <a:rPr lang="en-US" sz="2400" dirty="0">
                <a:solidFill>
                  <a:srgbClr val="002060"/>
                </a:solidFill>
                <a:latin typeface="Candara" panose="020E0502030303020204" pitchFamily="34" charset="0"/>
              </a:rPr>
              <a:t> </a:t>
            </a:r>
            <a:r>
              <a:rPr lang="en-US" sz="2400" b="1" dirty="0">
                <a:solidFill>
                  <a:srgbClr val="002060"/>
                </a:solidFill>
                <a:latin typeface="Candara" panose="020E0502030303020204" pitchFamily="34" charset="0"/>
              </a:rPr>
              <a:t>Home-grown program</a:t>
            </a:r>
            <a:r>
              <a:rPr lang="en-US" sz="2400" dirty="0">
                <a:solidFill>
                  <a:srgbClr val="002060"/>
                </a:solidFill>
                <a:latin typeface="Candara" panose="020E0502030303020204" pitchFamily="34" charset="0"/>
              </a:rPr>
              <a:t> using </a:t>
            </a:r>
            <a:r>
              <a:rPr lang="en-US" sz="2400" b="1" i="1" dirty="0">
                <a:solidFill>
                  <a:srgbClr val="002060"/>
                </a:solidFill>
                <a:latin typeface="Candara" panose="020E0502030303020204" pitchFamily="34" charset="0"/>
              </a:rPr>
              <a:t>tcpdump</a:t>
            </a:r>
            <a:r>
              <a:rPr lang="en-US" sz="2400" b="1" dirty="0">
                <a:solidFill>
                  <a:srgbClr val="002060"/>
                </a:solidFill>
                <a:latin typeface="Candara" panose="020E0502030303020204" pitchFamily="34" charset="0"/>
              </a:rPr>
              <a:t> </a:t>
            </a:r>
          </a:p>
        </p:txBody>
      </p:sp>
      <p:cxnSp>
        <p:nvCxnSpPr>
          <p:cNvPr id="540" name="Shape 540"/>
          <p:cNvCxnSpPr/>
          <p:nvPr/>
        </p:nvCxnSpPr>
        <p:spPr>
          <a:xfrm>
            <a:off x="3200400" y="577850"/>
            <a:ext cx="5638800" cy="0"/>
          </a:xfrm>
          <a:prstGeom prst="straightConnector1">
            <a:avLst/>
          </a:prstGeom>
          <a:noFill/>
          <a:ln w="12700" cap="rnd" cmpd="sng">
            <a:solidFill>
              <a:schemeClr val="dk1"/>
            </a:solidFill>
            <a:prstDash val="solid"/>
            <a:miter/>
            <a:headEnd type="none" w="med" len="med"/>
            <a:tailEnd type="none" w="med" len="med"/>
          </a:ln>
        </p:spPr>
      </p:cxnSp>
      <p:sp>
        <p:nvSpPr>
          <p:cNvPr id="541" name="Shape 541"/>
          <p:cNvSpPr txBox="1"/>
          <p:nvPr/>
        </p:nvSpPr>
        <p:spPr>
          <a:xfrm>
            <a:off x="3200401" y="24765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542" name="Shape 542"/>
          <p:cNvSpPr txBox="1">
            <a:spLocks noGrp="1"/>
          </p:cNvSpPr>
          <p:nvPr>
            <p:ph type="title"/>
          </p:nvPr>
        </p:nvSpPr>
        <p:spPr>
          <a:xfrm>
            <a:off x="3200401" y="609601"/>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0070C0"/>
                </a:solidFill>
              </a:rPr>
              <a:t>Network Statistics</a:t>
            </a:r>
          </a:p>
        </p:txBody>
      </p:sp>
      <p:sp>
        <p:nvSpPr>
          <p:cNvPr id="12" name="TextBox 11"/>
          <p:cNvSpPr txBox="1"/>
          <p:nvPr/>
        </p:nvSpPr>
        <p:spPr>
          <a:xfrm>
            <a:off x="285750" y="4057651"/>
            <a:ext cx="11543545" cy="2862322"/>
          </a:xfrm>
          <a:prstGeom prst="rect">
            <a:avLst/>
          </a:prstGeom>
          <a:noFill/>
        </p:spPr>
        <p:txBody>
          <a:bodyPr wrap="none" rtlCol="1">
            <a:spAutoFit/>
          </a:bodyPr>
          <a:lstStyle/>
          <a:p>
            <a:pPr>
              <a:lnSpc>
                <a:spcPct val="150000"/>
              </a:lnSpc>
            </a:pPr>
            <a:r>
              <a:rPr lang="en-US" sz="2000" dirty="0">
                <a:latin typeface="Candara" panose="020E0502030303020204" pitchFamily="34" charset="0"/>
              </a:rPr>
              <a:t>One of the best ways to gather </a:t>
            </a:r>
            <a:r>
              <a:rPr lang="en-US" sz="2000" b="1" dirty="0">
                <a:latin typeface="Candara" panose="020E0502030303020204" pitchFamily="34" charset="0"/>
              </a:rPr>
              <a:t>network statistics </a:t>
            </a:r>
            <a:r>
              <a:rPr lang="en-US" sz="2000" dirty="0">
                <a:latin typeface="Candara" panose="020E0502030303020204" pitchFamily="34" charset="0"/>
              </a:rPr>
              <a:t>is to capture packets traversing network segments</a:t>
            </a:r>
          </a:p>
          <a:p>
            <a:pPr>
              <a:lnSpc>
                <a:spcPct val="150000"/>
              </a:lnSpc>
            </a:pPr>
            <a:r>
              <a:rPr lang="en-US" sz="2000" dirty="0">
                <a:latin typeface="Candara" panose="020E0502030303020204" pitchFamily="34" charset="0"/>
              </a:rPr>
              <a:t>or across node interfaces in a </a:t>
            </a:r>
            <a:r>
              <a:rPr lang="en-US" sz="2000" b="1" dirty="0">
                <a:latin typeface="Candara" panose="020E0502030303020204" pitchFamily="34" charset="0"/>
              </a:rPr>
              <a:t>promiscuous mode</a:t>
            </a:r>
            <a:r>
              <a:rPr lang="en-US" sz="2000" dirty="0">
                <a:latin typeface="Candara" panose="020E0502030303020204" pitchFamily="34" charset="0"/>
              </a:rPr>
              <a:t>. We have learned that </a:t>
            </a:r>
            <a:r>
              <a:rPr lang="en-US" sz="2000" b="1" dirty="0">
                <a:latin typeface="Candara" panose="020E0502030303020204" pitchFamily="34" charset="0"/>
              </a:rPr>
              <a:t>protocol analyzers </a:t>
            </a:r>
            <a:r>
              <a:rPr lang="en-US" sz="2000" dirty="0">
                <a:latin typeface="Candara" panose="020E0502030303020204" pitchFamily="34" charset="0"/>
              </a:rPr>
              <a:t>do just that</a:t>
            </a:r>
            <a:r>
              <a:rPr lang="en-US" sz="2000" dirty="0" smtClean="0">
                <a:latin typeface="Candara" panose="020E0502030303020204" pitchFamily="34" charset="0"/>
              </a:rPr>
              <a:t>.</a:t>
            </a:r>
          </a:p>
          <a:p>
            <a:pPr>
              <a:lnSpc>
                <a:spcPct val="150000"/>
              </a:lnSpc>
            </a:pPr>
            <a:r>
              <a:rPr lang="en-US" sz="2000" dirty="0">
                <a:latin typeface="Candara" panose="020E0502030303020204" pitchFamily="34" charset="0"/>
              </a:rPr>
              <a:t>Thus, they are good tools to gather network statistics. Another way to gather network statistics is to</a:t>
            </a:r>
          </a:p>
          <a:p>
            <a:pPr>
              <a:lnSpc>
                <a:spcPct val="150000"/>
              </a:lnSpc>
            </a:pPr>
            <a:r>
              <a:rPr lang="en-US" sz="2000" dirty="0">
                <a:latin typeface="Candara" panose="020E0502030303020204" pitchFamily="34" charset="0"/>
              </a:rPr>
              <a:t>develop a simple application using a function similar to </a:t>
            </a:r>
            <a:r>
              <a:rPr lang="en-US" sz="2000" b="1" dirty="0">
                <a:latin typeface="Candara" panose="020E0502030303020204" pitchFamily="34" charset="0"/>
              </a:rPr>
              <a:t>tcpdump</a:t>
            </a:r>
            <a:r>
              <a:rPr lang="en-US" sz="2000" dirty="0">
                <a:latin typeface="Candara" panose="020E0502030303020204" pitchFamily="34" charset="0"/>
              </a:rPr>
              <a:t>, using a high-performance network</a:t>
            </a:r>
          </a:p>
          <a:p>
            <a:pPr>
              <a:lnSpc>
                <a:spcPct val="150000"/>
              </a:lnSpc>
            </a:pPr>
            <a:r>
              <a:rPr lang="en-US" sz="2000" dirty="0">
                <a:latin typeface="Candara" panose="020E0502030303020204" pitchFamily="34" charset="0"/>
              </a:rPr>
              <a:t>interface card and processor, and analyze the data for the required statistics. After all, that is the basis on</a:t>
            </a:r>
          </a:p>
          <a:p>
            <a:pPr>
              <a:lnSpc>
                <a:spcPct val="150000"/>
              </a:lnSpc>
            </a:pPr>
            <a:r>
              <a:rPr lang="en-US" sz="2000" dirty="0">
                <a:latin typeface="Candara" panose="020E0502030303020204" pitchFamily="34" charset="0"/>
              </a:rPr>
              <a:t>which protocol analyzers are built.</a:t>
            </a:r>
            <a:endParaRPr lang="ar-SA" sz="2000" dirty="0">
              <a:latin typeface="Candara" panose="020E0502030303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7"/>
        <p:cNvGrpSpPr/>
        <p:nvPr/>
      </p:nvGrpSpPr>
      <p:grpSpPr>
        <a:xfrm>
          <a:off x="0" y="0"/>
          <a:ext cx="0" cy="0"/>
          <a:chOff x="0" y="0"/>
          <a:chExt cx="0" cy="0"/>
        </a:xfrm>
      </p:grpSpPr>
      <p:pic>
        <p:nvPicPr>
          <p:cNvPr id="549" name="Shape 549"/>
          <p:cNvPicPr preferRelativeResize="0"/>
          <p:nvPr/>
        </p:nvPicPr>
        <p:blipFill rotWithShape="1">
          <a:blip r:embed="rId3">
            <a:alphaModFix/>
          </a:blip>
          <a:srcRect/>
          <a:stretch/>
        </p:blipFill>
        <p:spPr>
          <a:xfrm>
            <a:off x="442912" y="1091696"/>
            <a:ext cx="4910136" cy="6294941"/>
          </a:xfrm>
          <a:prstGeom prst="rect">
            <a:avLst/>
          </a:prstGeom>
          <a:noFill/>
          <a:ln>
            <a:noFill/>
          </a:ln>
        </p:spPr>
      </p:pic>
      <p:cxnSp>
        <p:nvCxnSpPr>
          <p:cNvPr id="553" name="Shape 553"/>
          <p:cNvCxnSpPr/>
          <p:nvPr/>
        </p:nvCxnSpPr>
        <p:spPr>
          <a:xfrm>
            <a:off x="285750" y="330200"/>
            <a:ext cx="5638800" cy="0"/>
          </a:xfrm>
          <a:prstGeom prst="straightConnector1">
            <a:avLst/>
          </a:prstGeom>
          <a:noFill/>
          <a:ln w="12700" cap="rnd" cmpd="sng">
            <a:solidFill>
              <a:schemeClr val="dk1"/>
            </a:solidFill>
            <a:prstDash val="solid"/>
            <a:miter/>
            <a:headEnd type="none" w="med" len="med"/>
            <a:tailEnd type="none" w="med" len="med"/>
          </a:ln>
        </p:spPr>
      </p:cxnSp>
      <p:sp>
        <p:nvSpPr>
          <p:cNvPr id="554" name="Shape 554"/>
          <p:cNvSpPr txBox="1"/>
          <p:nvPr/>
        </p:nvSpPr>
        <p:spPr>
          <a:xfrm>
            <a:off x="285751" y="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555" name="Shape 555"/>
          <p:cNvSpPr txBox="1">
            <a:spLocks noGrp="1"/>
          </p:cNvSpPr>
          <p:nvPr>
            <p:ph type="title"/>
          </p:nvPr>
        </p:nvSpPr>
        <p:spPr>
          <a:xfrm>
            <a:off x="285751" y="361951"/>
            <a:ext cx="5829299" cy="5333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0070C0"/>
                </a:solidFill>
              </a:rPr>
              <a:t>Traffic Load: Source</a:t>
            </a:r>
          </a:p>
        </p:txBody>
      </p:sp>
      <p:sp>
        <p:nvSpPr>
          <p:cNvPr id="2" name="TextBox 1"/>
          <p:cNvSpPr txBox="1"/>
          <p:nvPr/>
        </p:nvSpPr>
        <p:spPr>
          <a:xfrm>
            <a:off x="5353048" y="895350"/>
            <a:ext cx="6659658" cy="5447645"/>
          </a:xfrm>
          <a:prstGeom prst="rect">
            <a:avLst/>
          </a:prstGeom>
          <a:noFill/>
        </p:spPr>
        <p:txBody>
          <a:bodyPr wrap="square" rtlCol="1">
            <a:spAutoFit/>
          </a:bodyPr>
          <a:lstStyle/>
          <a:p>
            <a:pPr algn="ctr">
              <a:lnSpc>
                <a:spcPct val="150000"/>
              </a:lnSpc>
            </a:pPr>
            <a:r>
              <a:rPr lang="en-US" sz="3200" b="1" dirty="0">
                <a:solidFill>
                  <a:srgbClr val="0070C0"/>
                </a:solidFill>
                <a:latin typeface="Candara" panose="020E0502030303020204" pitchFamily="34" charset="0"/>
              </a:rPr>
              <a:t>Traffic Load </a:t>
            </a:r>
            <a:r>
              <a:rPr lang="en-US" sz="3200" b="1" dirty="0" smtClean="0">
                <a:solidFill>
                  <a:srgbClr val="0070C0"/>
                </a:solidFill>
                <a:latin typeface="Candara" panose="020E0502030303020204" pitchFamily="34" charset="0"/>
              </a:rPr>
              <a:t>Monitoring</a:t>
            </a:r>
          </a:p>
          <a:p>
            <a:pPr>
              <a:lnSpc>
                <a:spcPct val="150000"/>
              </a:lnSpc>
            </a:pPr>
            <a:endParaRPr lang="en-US" sz="2000" dirty="0" smtClean="0">
              <a:latin typeface="Candara" panose="020E0502030303020204" pitchFamily="34" charset="0"/>
            </a:endParaRPr>
          </a:p>
          <a:p>
            <a:pPr>
              <a:lnSpc>
                <a:spcPct val="150000"/>
              </a:lnSpc>
            </a:pPr>
            <a:r>
              <a:rPr lang="en-US" sz="2000" dirty="0" smtClean="0">
                <a:latin typeface="Candara" panose="020E0502030303020204" pitchFamily="34" charset="0"/>
              </a:rPr>
              <a:t>Traffic </a:t>
            </a:r>
            <a:r>
              <a:rPr lang="en-US" sz="2000" dirty="0">
                <a:latin typeface="Candara" panose="020E0502030303020204" pitchFamily="34" charset="0"/>
              </a:rPr>
              <a:t>load monitoring can be done based on the </a:t>
            </a:r>
            <a:r>
              <a:rPr lang="en-US" sz="2000" b="1" dirty="0">
                <a:latin typeface="Candara" panose="020E0502030303020204" pitchFamily="34" charset="0"/>
              </a:rPr>
              <a:t>source</a:t>
            </a:r>
            <a:r>
              <a:rPr lang="en-US" sz="2000" dirty="0">
                <a:latin typeface="Candara" panose="020E0502030303020204" pitchFamily="34" charset="0"/>
              </a:rPr>
              <a:t>, the </a:t>
            </a:r>
            <a:r>
              <a:rPr lang="en-US" sz="2000" b="1" dirty="0">
                <a:latin typeface="Candara" panose="020E0502030303020204" pitchFamily="34" charset="0"/>
              </a:rPr>
              <a:t>destination</a:t>
            </a:r>
            <a:r>
              <a:rPr lang="en-US" sz="2000" dirty="0">
                <a:latin typeface="Candara" panose="020E0502030303020204" pitchFamily="34" charset="0"/>
              </a:rPr>
              <a:t>, and the </a:t>
            </a:r>
            <a:r>
              <a:rPr lang="en-US" sz="2000" b="1" dirty="0" smtClean="0">
                <a:latin typeface="Candara" panose="020E0502030303020204" pitchFamily="34" charset="0"/>
              </a:rPr>
              <a:t>source-destination </a:t>
            </a:r>
            <a:r>
              <a:rPr lang="en-US" sz="2000" dirty="0" smtClean="0">
                <a:latin typeface="Candara" panose="020E0502030303020204" pitchFamily="34" charset="0"/>
              </a:rPr>
              <a:t>pair</a:t>
            </a:r>
            <a:r>
              <a:rPr lang="en-US" sz="2000" dirty="0">
                <a:latin typeface="Candara" panose="020E0502030303020204" pitchFamily="34" charset="0"/>
              </a:rPr>
              <a:t>. </a:t>
            </a:r>
            <a:endParaRPr lang="en-US" sz="2000" dirty="0" smtClean="0">
              <a:latin typeface="Candara" panose="020E0502030303020204" pitchFamily="34" charset="0"/>
            </a:endParaRPr>
          </a:p>
          <a:p>
            <a:pPr>
              <a:lnSpc>
                <a:spcPct val="150000"/>
              </a:lnSpc>
            </a:pPr>
            <a:r>
              <a:rPr lang="en-US" sz="2000" dirty="0" smtClean="0">
                <a:latin typeface="Candara" panose="020E0502030303020204" pitchFamily="34" charset="0"/>
              </a:rPr>
              <a:t>We </a:t>
            </a:r>
            <a:r>
              <a:rPr lang="en-US" sz="2000" dirty="0">
                <a:latin typeface="Candara" panose="020E0502030303020204" pitchFamily="34" charset="0"/>
              </a:rPr>
              <a:t>may want to balance the traffic load among the various LAN segments, in which case we </a:t>
            </a:r>
            <a:r>
              <a:rPr lang="en-US" sz="2000" dirty="0" smtClean="0">
                <a:latin typeface="Candara" panose="020E0502030303020204" pitchFamily="34" charset="0"/>
              </a:rPr>
              <a:t>need to </a:t>
            </a:r>
            <a:r>
              <a:rPr lang="en-US" sz="2000" dirty="0">
                <a:latin typeface="Candara" panose="020E0502030303020204" pitchFamily="34" charset="0"/>
              </a:rPr>
              <a:t>measure the total traffic in each network segment or domain. </a:t>
            </a:r>
            <a:endParaRPr lang="en-US" sz="2000" dirty="0" smtClean="0">
              <a:latin typeface="Candara" panose="020E0502030303020204" pitchFamily="34" charset="0"/>
            </a:endParaRPr>
          </a:p>
          <a:p>
            <a:pPr>
              <a:lnSpc>
                <a:spcPct val="150000"/>
              </a:lnSpc>
            </a:pPr>
            <a:r>
              <a:rPr lang="en-US" sz="2000" dirty="0" smtClean="0">
                <a:latin typeface="Candara" panose="020E0502030303020204" pitchFamily="34" charset="0"/>
              </a:rPr>
              <a:t>Data </a:t>
            </a:r>
            <a:r>
              <a:rPr lang="en-US" sz="2000" dirty="0">
                <a:latin typeface="Candara" panose="020E0502030303020204" pitchFamily="34" charset="0"/>
              </a:rPr>
              <a:t>for traffic monitoring can </a:t>
            </a:r>
            <a:r>
              <a:rPr lang="en-US" sz="2000" dirty="0" smtClean="0">
                <a:latin typeface="Candara" panose="020E0502030303020204" pitchFamily="34" charset="0"/>
              </a:rPr>
              <a:t>be sampled </a:t>
            </a:r>
            <a:r>
              <a:rPr lang="en-US" sz="2000" dirty="0">
                <a:latin typeface="Candara" panose="020E0502030303020204" pitchFamily="34" charset="0"/>
              </a:rPr>
              <a:t>at the </a:t>
            </a:r>
            <a:r>
              <a:rPr lang="en-US" sz="2000" b="1" dirty="0">
                <a:latin typeface="Candara" panose="020E0502030303020204" pitchFamily="34" charset="0"/>
              </a:rPr>
              <a:t>data link layer </a:t>
            </a:r>
            <a:r>
              <a:rPr lang="en-US" sz="2000" dirty="0">
                <a:latin typeface="Candara" panose="020E0502030303020204" pitchFamily="34" charset="0"/>
              </a:rPr>
              <a:t>using the RMON1 MIB history group. Traffic relevant to a host, </a:t>
            </a:r>
            <a:r>
              <a:rPr lang="en-US" sz="2000" dirty="0" smtClean="0">
                <a:latin typeface="Candara" panose="020E0502030303020204" pitchFamily="34" charset="0"/>
              </a:rPr>
              <a:t>either as </a:t>
            </a:r>
            <a:r>
              <a:rPr lang="en-US" sz="2000" dirty="0">
                <a:latin typeface="Candara" panose="020E0502030303020204" pitchFamily="34" charset="0"/>
              </a:rPr>
              <a:t>source or as a destination, is available in the host group.</a:t>
            </a:r>
            <a:endParaRPr lang="ar-SA" sz="2000" dirty="0">
              <a:latin typeface="Candara" panose="020E0502030303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0"/>
        <p:cNvGrpSpPr/>
        <p:nvPr/>
      </p:nvGrpSpPr>
      <p:grpSpPr>
        <a:xfrm>
          <a:off x="0" y="0"/>
          <a:ext cx="0" cy="0"/>
          <a:chOff x="0" y="0"/>
          <a:chExt cx="0" cy="0"/>
        </a:xfrm>
      </p:grpSpPr>
      <p:pic>
        <p:nvPicPr>
          <p:cNvPr id="562" name="Shape 562"/>
          <p:cNvPicPr preferRelativeResize="0"/>
          <p:nvPr/>
        </p:nvPicPr>
        <p:blipFill rotWithShape="1">
          <a:blip r:embed="rId3">
            <a:alphaModFix/>
          </a:blip>
          <a:srcRect/>
          <a:stretch/>
        </p:blipFill>
        <p:spPr>
          <a:xfrm>
            <a:off x="661988" y="1131888"/>
            <a:ext cx="5222874" cy="6651625"/>
          </a:xfrm>
          <a:prstGeom prst="rect">
            <a:avLst/>
          </a:prstGeom>
          <a:noFill/>
          <a:ln>
            <a:noFill/>
          </a:ln>
        </p:spPr>
      </p:pic>
      <p:cxnSp>
        <p:nvCxnSpPr>
          <p:cNvPr id="566" name="Shape 566"/>
          <p:cNvCxnSpPr/>
          <p:nvPr/>
        </p:nvCxnSpPr>
        <p:spPr>
          <a:xfrm>
            <a:off x="128588" y="330200"/>
            <a:ext cx="5638800" cy="0"/>
          </a:xfrm>
          <a:prstGeom prst="straightConnector1">
            <a:avLst/>
          </a:prstGeom>
          <a:noFill/>
          <a:ln w="12700" cap="rnd" cmpd="sng">
            <a:solidFill>
              <a:schemeClr val="dk1"/>
            </a:solidFill>
            <a:prstDash val="solid"/>
            <a:miter/>
            <a:headEnd type="none" w="med" len="med"/>
            <a:tailEnd type="none" w="med" len="med"/>
          </a:ln>
        </p:spPr>
      </p:cxnSp>
      <p:sp>
        <p:nvSpPr>
          <p:cNvPr id="567" name="Shape 567"/>
          <p:cNvSpPr txBox="1"/>
          <p:nvPr/>
        </p:nvSpPr>
        <p:spPr>
          <a:xfrm>
            <a:off x="128589" y="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568" name="Shape 568"/>
          <p:cNvSpPr txBox="1"/>
          <p:nvPr/>
        </p:nvSpPr>
        <p:spPr>
          <a:xfrm>
            <a:off x="-404812" y="7448551"/>
            <a:ext cx="6858000" cy="461961"/>
          </a:xfrm>
          <a:prstGeom prst="rect">
            <a:avLst/>
          </a:prstGeom>
          <a:noFill/>
          <a:ln>
            <a:noFill/>
          </a:ln>
        </p:spPr>
        <p:txBody>
          <a:bodyPr lIns="91425" tIns="45700" rIns="91425" bIns="45700" anchor="t" anchorCtr="0">
            <a:noAutofit/>
          </a:bodyPr>
          <a:lstStyle/>
          <a:p>
            <a:pPr algn="ctr">
              <a:buClr>
                <a:schemeClr val="dk1"/>
              </a:buClr>
            </a:pPr>
            <a:endParaRPr sz="1200" b="1" dirty="0">
              <a:solidFill>
                <a:schemeClr val="dk1"/>
              </a:solidFill>
              <a:latin typeface="Candara" panose="020E0502030303020204" pitchFamily="34" charset="0"/>
            </a:endParaRPr>
          </a:p>
          <a:p>
            <a:pPr algn="ctr">
              <a:buClr>
                <a:schemeClr val="dk1"/>
              </a:buClr>
              <a:buSzPct val="25000"/>
            </a:pPr>
            <a:r>
              <a:rPr lang="en-US" sz="1200" b="1" dirty="0">
                <a:solidFill>
                  <a:schemeClr val="dk1"/>
                </a:solidFill>
                <a:latin typeface="Candara" panose="020E0502030303020204" pitchFamily="34" charset="0"/>
              </a:rPr>
              <a:t>Figure 9.13  Load Statistics: Monitoring of Destinations</a:t>
            </a:r>
          </a:p>
        </p:txBody>
      </p:sp>
      <p:sp>
        <p:nvSpPr>
          <p:cNvPr id="569" name="Shape 569"/>
          <p:cNvSpPr txBox="1">
            <a:spLocks noGrp="1"/>
          </p:cNvSpPr>
          <p:nvPr>
            <p:ph type="title"/>
          </p:nvPr>
        </p:nvSpPr>
        <p:spPr>
          <a:xfrm>
            <a:off x="128589" y="361951"/>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0070C0"/>
                </a:solidFill>
              </a:rPr>
              <a:t>Traffic Load: </a:t>
            </a:r>
            <a:r>
              <a:rPr lang="en-US" sz="3200" b="1" dirty="0">
                <a:solidFill>
                  <a:srgbClr val="00B0F0"/>
                </a:solidFill>
              </a:rPr>
              <a:t>Destination</a:t>
            </a:r>
          </a:p>
        </p:txBody>
      </p:sp>
      <p:pic>
        <p:nvPicPr>
          <p:cNvPr id="11" name="Shape 576"/>
          <p:cNvPicPr preferRelativeResize="0"/>
          <p:nvPr/>
        </p:nvPicPr>
        <p:blipFill rotWithShape="1">
          <a:blip r:embed="rId4">
            <a:alphaModFix/>
          </a:blip>
          <a:srcRect/>
          <a:stretch/>
        </p:blipFill>
        <p:spPr>
          <a:xfrm>
            <a:off x="6238876" y="881062"/>
            <a:ext cx="5688011" cy="7065962"/>
          </a:xfrm>
          <a:prstGeom prst="rect">
            <a:avLst/>
          </a:prstGeom>
          <a:noFill/>
          <a:ln>
            <a:noFill/>
          </a:ln>
        </p:spPr>
      </p:pic>
      <p:sp>
        <p:nvSpPr>
          <p:cNvPr id="12" name="Shape 583"/>
          <p:cNvSpPr txBox="1">
            <a:spLocks/>
          </p:cNvSpPr>
          <p:nvPr/>
        </p:nvSpPr>
        <p:spPr>
          <a:xfrm>
            <a:off x="6162676" y="423863"/>
            <a:ext cx="5829299" cy="53339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pPr>
              <a:buClr>
                <a:schemeClr val="dk1"/>
              </a:buClr>
              <a:buSzPct val="25000"/>
            </a:pPr>
            <a:r>
              <a:rPr lang="en-US" sz="3200" b="1" dirty="0" smtClean="0">
                <a:solidFill>
                  <a:srgbClr val="0070C0"/>
                </a:solidFill>
              </a:rPr>
              <a:t>Traffic Load: </a:t>
            </a:r>
            <a:r>
              <a:rPr lang="en-US" sz="3200" b="1" dirty="0" smtClean="0">
                <a:solidFill>
                  <a:srgbClr val="00B0F0"/>
                </a:solidFill>
              </a:rPr>
              <a:t>Conversation</a:t>
            </a:r>
            <a:endParaRPr lang="en-US" sz="3200" b="1" dirty="0">
              <a:solidFill>
                <a:srgbClr val="00B0F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8"/>
        <p:cNvGrpSpPr/>
        <p:nvPr/>
      </p:nvGrpSpPr>
      <p:grpSpPr>
        <a:xfrm>
          <a:off x="0" y="0"/>
          <a:ext cx="0" cy="0"/>
          <a:chOff x="0" y="0"/>
          <a:chExt cx="0" cy="0"/>
        </a:xfrm>
      </p:grpSpPr>
      <p:pic>
        <p:nvPicPr>
          <p:cNvPr id="590" name="Shape 590"/>
          <p:cNvPicPr preferRelativeResize="0"/>
          <p:nvPr/>
        </p:nvPicPr>
        <p:blipFill rotWithShape="1">
          <a:blip r:embed="rId3">
            <a:alphaModFix/>
          </a:blip>
          <a:srcRect/>
          <a:stretch/>
        </p:blipFill>
        <p:spPr>
          <a:xfrm>
            <a:off x="6368717" y="4716379"/>
            <a:ext cx="5309936" cy="4106779"/>
          </a:xfrm>
          <a:prstGeom prst="rect">
            <a:avLst/>
          </a:prstGeom>
          <a:noFill/>
          <a:ln>
            <a:noFill/>
          </a:ln>
        </p:spPr>
      </p:pic>
      <p:cxnSp>
        <p:nvCxnSpPr>
          <p:cNvPr id="594" name="Shape 594"/>
          <p:cNvCxnSpPr/>
          <p:nvPr/>
        </p:nvCxnSpPr>
        <p:spPr>
          <a:xfrm>
            <a:off x="409074" y="330200"/>
            <a:ext cx="5638800" cy="0"/>
          </a:xfrm>
          <a:prstGeom prst="straightConnector1">
            <a:avLst/>
          </a:prstGeom>
          <a:noFill/>
          <a:ln w="12700" cap="rnd" cmpd="sng">
            <a:solidFill>
              <a:schemeClr val="dk1"/>
            </a:solidFill>
            <a:prstDash val="solid"/>
            <a:miter/>
            <a:headEnd type="none" w="med" len="med"/>
            <a:tailEnd type="none" w="med" len="med"/>
          </a:ln>
        </p:spPr>
      </p:cxnSp>
      <p:sp>
        <p:nvSpPr>
          <p:cNvPr id="595" name="Shape 595"/>
          <p:cNvSpPr txBox="1"/>
          <p:nvPr/>
        </p:nvSpPr>
        <p:spPr>
          <a:xfrm>
            <a:off x="409075" y="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596" name="Shape 596"/>
          <p:cNvSpPr txBox="1">
            <a:spLocks noGrp="1"/>
          </p:cNvSpPr>
          <p:nvPr>
            <p:ph type="title"/>
          </p:nvPr>
        </p:nvSpPr>
        <p:spPr>
          <a:xfrm>
            <a:off x="409075" y="361951"/>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0070C0"/>
                </a:solidFill>
              </a:rPr>
              <a:t>Protocol Distribution</a:t>
            </a:r>
          </a:p>
        </p:txBody>
      </p:sp>
      <p:sp>
        <p:nvSpPr>
          <p:cNvPr id="2" name="TextBox 1"/>
          <p:cNvSpPr txBox="1"/>
          <p:nvPr/>
        </p:nvSpPr>
        <p:spPr>
          <a:xfrm>
            <a:off x="160421" y="882316"/>
            <a:ext cx="11790949" cy="4093428"/>
          </a:xfrm>
          <a:prstGeom prst="rect">
            <a:avLst/>
          </a:prstGeom>
          <a:noFill/>
        </p:spPr>
        <p:txBody>
          <a:bodyPr wrap="square" rtlCol="1">
            <a:spAutoFit/>
          </a:bodyPr>
          <a:lstStyle/>
          <a:p>
            <a:r>
              <a:rPr lang="en-US" sz="2000" b="1" dirty="0">
                <a:latin typeface="Candara" panose="020E0502030303020204" pitchFamily="34" charset="0"/>
              </a:rPr>
              <a:t>Packets</a:t>
            </a:r>
            <a:r>
              <a:rPr lang="en-US" sz="2000" dirty="0">
                <a:latin typeface="Candara" panose="020E0502030303020204" pitchFamily="34" charset="0"/>
              </a:rPr>
              <a:t> can be captured by data capture devices based on the </a:t>
            </a:r>
            <a:r>
              <a:rPr lang="en-US" sz="2000" b="1" dirty="0">
                <a:latin typeface="Candara" panose="020E0502030303020204" pitchFamily="34" charset="0"/>
              </a:rPr>
              <a:t>filter</a:t>
            </a:r>
            <a:r>
              <a:rPr lang="en-US" sz="2000" dirty="0">
                <a:latin typeface="Candara" panose="020E0502030303020204" pitchFamily="34" charset="0"/>
              </a:rPr>
              <a:t> </a:t>
            </a:r>
            <a:r>
              <a:rPr lang="en-US" sz="2000" b="1" dirty="0">
                <a:latin typeface="Candara" panose="020E0502030303020204" pitchFamily="34" charset="0"/>
              </a:rPr>
              <a:t>set</a:t>
            </a:r>
            <a:r>
              <a:rPr lang="en-US" sz="2000" dirty="0">
                <a:latin typeface="Candara" panose="020E0502030303020204" pitchFamily="34" charset="0"/>
              </a:rPr>
              <a:t> for the desired criteria. From </a:t>
            </a:r>
            <a:r>
              <a:rPr lang="en-US" sz="2000" dirty="0" smtClean="0">
                <a:latin typeface="Candara" panose="020E0502030303020204" pitchFamily="34" charset="0"/>
              </a:rPr>
              <a:t>the captured </a:t>
            </a:r>
            <a:r>
              <a:rPr lang="en-US" sz="2000" dirty="0">
                <a:latin typeface="Candara" panose="020E0502030303020204" pitchFamily="34" charset="0"/>
              </a:rPr>
              <a:t>data, we can derive protocol </a:t>
            </a:r>
            <a:r>
              <a:rPr lang="en-US" sz="2000" b="1" dirty="0">
                <a:latin typeface="Candara" panose="020E0502030303020204" pitchFamily="34" charset="0"/>
              </a:rPr>
              <a:t>statistics</a:t>
            </a:r>
            <a:r>
              <a:rPr lang="en-US" sz="2000" dirty="0">
                <a:latin typeface="Candara" panose="020E0502030303020204" pitchFamily="34" charset="0"/>
              </a:rPr>
              <a:t> of various protocols at each layer of the OSI </a:t>
            </a:r>
            <a:r>
              <a:rPr lang="en-US" sz="2000" dirty="0" smtClean="0">
                <a:latin typeface="Candara" panose="020E0502030303020204" pitchFamily="34" charset="0"/>
              </a:rPr>
              <a:t>Reference Model</a:t>
            </a:r>
            <a:r>
              <a:rPr lang="en-US" sz="2000" dirty="0">
                <a:latin typeface="Candara" panose="020E0502030303020204" pitchFamily="34" charset="0"/>
              </a:rPr>
              <a:t>. This is very useful at the application layer level. We can obtain the traffic load for different </a:t>
            </a:r>
            <a:r>
              <a:rPr lang="en-US" sz="2000" dirty="0" smtClean="0">
                <a:latin typeface="Candara" panose="020E0502030303020204" pitchFamily="34" charset="0"/>
              </a:rPr>
              <a:t>applications </a:t>
            </a:r>
            <a:r>
              <a:rPr lang="en-US" sz="2000" dirty="0">
                <a:latin typeface="Candara" panose="020E0502030303020204" pitchFamily="34" charset="0"/>
              </a:rPr>
              <a:t>such as file transfer (FTP), Web data (HTTP), and news groups (NNTP). This information </a:t>
            </a:r>
            <a:r>
              <a:rPr lang="en-US" sz="2000" dirty="0" smtClean="0">
                <a:latin typeface="Candara" panose="020E0502030303020204" pitchFamily="34" charset="0"/>
              </a:rPr>
              <a:t>can be </a:t>
            </a:r>
            <a:r>
              <a:rPr lang="en-US" sz="2000" dirty="0">
                <a:latin typeface="Candara" panose="020E0502030303020204" pitchFamily="34" charset="0"/>
              </a:rPr>
              <a:t>used for bandwidth management of real-time and non-real-time traffic.</a:t>
            </a:r>
          </a:p>
          <a:p>
            <a:r>
              <a:rPr lang="en-US" sz="2000" dirty="0">
                <a:latin typeface="Candara" panose="020E0502030303020204" pitchFamily="34" charset="0"/>
              </a:rPr>
              <a:t>Figure 9.15 shows the distribution of protocols at the data link (top left corner), network (top </a:t>
            </a:r>
            <a:r>
              <a:rPr lang="en-US" sz="2000" dirty="0" smtClean="0">
                <a:latin typeface="Candara" panose="020E0502030303020204" pitchFamily="34" charset="0"/>
              </a:rPr>
              <a:t>right corner</a:t>
            </a:r>
            <a:r>
              <a:rPr lang="en-US" sz="2000" dirty="0">
                <a:latin typeface="Candara" panose="020E0502030303020204" pitchFamily="34" charset="0"/>
              </a:rPr>
              <a:t>), transport (bottom left corner), and application (bottom right corner) layers, obtained </a:t>
            </a:r>
            <a:r>
              <a:rPr lang="en-US" sz="2000" dirty="0" smtClean="0">
                <a:latin typeface="Candara" panose="020E0502030303020204" pitchFamily="34" charset="0"/>
              </a:rPr>
              <a:t>using NetMetrix </a:t>
            </a:r>
            <a:r>
              <a:rPr lang="en-US" sz="2000" dirty="0">
                <a:latin typeface="Candara" panose="020E0502030303020204" pitchFamily="34" charset="0"/>
              </a:rPr>
              <a:t>LanProbe and a protocol analyzer. Data link and network layers show 100% LLC and </a:t>
            </a:r>
            <a:r>
              <a:rPr lang="en-US" sz="2000" dirty="0" smtClean="0">
                <a:latin typeface="Candara" panose="020E0502030303020204" pitchFamily="34" charset="0"/>
              </a:rPr>
              <a:t>IP protocols</a:t>
            </a:r>
            <a:r>
              <a:rPr lang="en-US" sz="2000" dirty="0">
                <a:latin typeface="Candara" panose="020E0502030303020204" pitchFamily="34" charset="0"/>
              </a:rPr>
              <a:t>. The majority of the transport layer protocol packets belong to TCP and the next in order </a:t>
            </a:r>
            <a:r>
              <a:rPr lang="en-US" sz="2000" dirty="0" smtClean="0">
                <a:latin typeface="Candara" panose="020E0502030303020204" pitchFamily="34" charset="0"/>
              </a:rPr>
              <a:t>is UDP</a:t>
            </a:r>
            <a:r>
              <a:rPr lang="en-US" sz="2000" dirty="0">
                <a:latin typeface="Candara" panose="020E0502030303020204" pitchFamily="34" charset="0"/>
              </a:rPr>
              <a:t>. The other category is undefined. At the application layer(s), the distribution contains HTTP (</a:t>
            </a:r>
            <a:r>
              <a:rPr lang="en-US" sz="2000" dirty="0" smtClean="0">
                <a:latin typeface="Candara" panose="020E0502030303020204" pitchFamily="34" charset="0"/>
              </a:rPr>
              <a:t>Web protocol</a:t>
            </a:r>
            <a:r>
              <a:rPr lang="en-US" sz="2000" dirty="0">
                <a:latin typeface="Candara" panose="020E0502030303020204" pitchFamily="34" charset="0"/>
              </a:rPr>
              <a:t>), NNTP (news protocol), FTP-data, UDP-other, TCP-other, and undefined other. The </a:t>
            </a:r>
            <a:r>
              <a:rPr lang="en-US" sz="2000" dirty="0" smtClean="0">
                <a:latin typeface="Candara" panose="020E0502030303020204" pitchFamily="34" charset="0"/>
              </a:rPr>
              <a:t>Georgia Tech </a:t>
            </a:r>
            <a:r>
              <a:rPr lang="en-US" sz="2000" dirty="0">
                <a:latin typeface="Candara" panose="020E0502030303020204" pitchFamily="34" charset="0"/>
              </a:rPr>
              <a:t>internet backbone network in which the measurements were made carries a complex variety </a:t>
            </a:r>
            <a:r>
              <a:rPr lang="en-US" sz="2000" dirty="0" smtClean="0">
                <a:latin typeface="Candara" panose="020E0502030303020204" pitchFamily="34" charset="0"/>
              </a:rPr>
              <a:t>of protocol </a:t>
            </a:r>
            <a:r>
              <a:rPr lang="en-US" sz="2000" dirty="0">
                <a:latin typeface="Candara" panose="020E0502030303020204" pitchFamily="34" charset="0"/>
              </a:rPr>
              <a:t>traffic including multimedia traffic and next generation Internet traffic.</a:t>
            </a:r>
            <a:endParaRPr lang="ar-SA" sz="2000" dirty="0">
              <a:latin typeface="Candara" panose="020E0502030303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1"/>
        <p:cNvGrpSpPr/>
        <p:nvPr/>
      </p:nvGrpSpPr>
      <p:grpSpPr>
        <a:xfrm>
          <a:off x="0" y="0"/>
          <a:ext cx="0" cy="0"/>
          <a:chOff x="0" y="0"/>
          <a:chExt cx="0" cy="0"/>
        </a:xfrm>
      </p:grpSpPr>
      <p:cxnSp>
        <p:nvCxnSpPr>
          <p:cNvPr id="603" name="Shape 603"/>
          <p:cNvCxnSpPr/>
          <p:nvPr/>
        </p:nvCxnSpPr>
        <p:spPr>
          <a:xfrm>
            <a:off x="1159042" y="4565650"/>
            <a:ext cx="5638800" cy="0"/>
          </a:xfrm>
          <a:prstGeom prst="straightConnector1">
            <a:avLst/>
          </a:prstGeom>
          <a:noFill/>
          <a:ln w="12700" cap="rnd" cmpd="sng">
            <a:solidFill>
              <a:schemeClr val="dk1"/>
            </a:solidFill>
            <a:prstDash val="solid"/>
            <a:miter/>
            <a:headEnd type="none" w="med" len="med"/>
            <a:tailEnd type="none" w="med" len="med"/>
          </a:ln>
        </p:spPr>
      </p:cxnSp>
      <p:sp>
        <p:nvSpPr>
          <p:cNvPr id="604" name="Shape 604"/>
          <p:cNvSpPr txBox="1"/>
          <p:nvPr/>
        </p:nvSpPr>
        <p:spPr>
          <a:xfrm>
            <a:off x="549442" y="4565651"/>
            <a:ext cx="1524000" cy="481011"/>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605" name="Shape 605"/>
          <p:cNvSpPr txBox="1"/>
          <p:nvPr/>
        </p:nvSpPr>
        <p:spPr>
          <a:xfrm>
            <a:off x="449179" y="926516"/>
            <a:ext cx="7020091" cy="2708275"/>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400" dirty="0">
                <a:solidFill>
                  <a:schemeClr val="dk1"/>
                </a:solidFill>
                <a:latin typeface="Candara" panose="020E0502030303020204" pitchFamily="34" charset="0"/>
              </a:rPr>
              <a:t> </a:t>
            </a:r>
            <a:r>
              <a:rPr lang="en-US" sz="2400" dirty="0">
                <a:solidFill>
                  <a:srgbClr val="0070C0"/>
                </a:solidFill>
                <a:latin typeface="Candara" panose="020E0502030303020204" pitchFamily="34" charset="0"/>
              </a:rPr>
              <a:t>Multi Router Traffic Grouper </a:t>
            </a:r>
            <a:r>
              <a:rPr lang="en-US" sz="2400" dirty="0">
                <a:solidFill>
                  <a:schemeClr val="dk1"/>
                </a:solidFill>
                <a:latin typeface="Candara" panose="020E0502030303020204" pitchFamily="34" charset="0"/>
              </a:rPr>
              <a:t>(Oeticker and Rand)</a:t>
            </a:r>
          </a:p>
          <a:p>
            <a:pPr>
              <a:lnSpc>
                <a:spcPct val="150000"/>
              </a:lnSpc>
              <a:buClr>
                <a:schemeClr val="dk1"/>
              </a:buClr>
              <a:buSzPct val="100000"/>
              <a:buFont typeface="Arial"/>
              <a:buChar char="•"/>
            </a:pPr>
            <a:r>
              <a:rPr lang="en-US" sz="2400" dirty="0">
                <a:solidFill>
                  <a:schemeClr val="dk1"/>
                </a:solidFill>
                <a:latin typeface="Candara" panose="020E0502030303020204" pitchFamily="34" charset="0"/>
              </a:rPr>
              <a:t> www.ee.ethz.ch/stats/mrtg/</a:t>
            </a:r>
          </a:p>
          <a:p>
            <a:pPr>
              <a:lnSpc>
                <a:spcPct val="150000"/>
              </a:lnSpc>
              <a:buClr>
                <a:schemeClr val="dk1"/>
              </a:buClr>
              <a:buSzPct val="100000"/>
              <a:buFont typeface="Arial"/>
              <a:buChar char="•"/>
            </a:pPr>
            <a:r>
              <a:rPr lang="en-US" sz="2400" dirty="0">
                <a:solidFill>
                  <a:schemeClr val="dk1"/>
                </a:solidFill>
                <a:latin typeface="Candara" panose="020E0502030303020204" pitchFamily="34" charset="0"/>
              </a:rPr>
              <a:t> Generates graphic presentation of traffic on Web</a:t>
            </a:r>
          </a:p>
          <a:p>
            <a:pPr marL="457200" lvl="1">
              <a:buClr>
                <a:schemeClr val="dk1"/>
              </a:buClr>
              <a:buSzPct val="100000"/>
              <a:buFont typeface="Arial"/>
              <a:buChar char="•"/>
            </a:pPr>
            <a:r>
              <a:rPr lang="en-US" sz="2400" dirty="0">
                <a:solidFill>
                  <a:schemeClr val="dk1"/>
                </a:solidFill>
                <a:latin typeface="Candara" panose="020E0502030303020204" pitchFamily="34" charset="0"/>
              </a:rPr>
              <a:t> Daily view</a:t>
            </a:r>
          </a:p>
          <a:p>
            <a:pPr marL="457200" lvl="1">
              <a:buClr>
                <a:schemeClr val="dk1"/>
              </a:buClr>
              <a:buSzPct val="100000"/>
              <a:buFont typeface="Arial"/>
              <a:buChar char="•"/>
            </a:pPr>
            <a:r>
              <a:rPr lang="en-US" sz="2400" dirty="0">
                <a:solidFill>
                  <a:schemeClr val="dk1"/>
                </a:solidFill>
                <a:latin typeface="Candara" panose="020E0502030303020204" pitchFamily="34" charset="0"/>
              </a:rPr>
              <a:t> Weekly view</a:t>
            </a:r>
          </a:p>
          <a:p>
            <a:pPr marL="457200" lvl="1">
              <a:buClr>
                <a:schemeClr val="dk1"/>
              </a:buClr>
              <a:buSzPct val="100000"/>
              <a:buFont typeface="Arial"/>
              <a:buChar char="•"/>
            </a:pPr>
            <a:r>
              <a:rPr lang="en-US" sz="2400" dirty="0">
                <a:solidFill>
                  <a:schemeClr val="dk1"/>
                </a:solidFill>
                <a:latin typeface="Candara" panose="020E0502030303020204" pitchFamily="34" charset="0"/>
              </a:rPr>
              <a:t> Monthly view</a:t>
            </a:r>
          </a:p>
          <a:p>
            <a:pPr marL="457200" lvl="1">
              <a:buClr>
                <a:schemeClr val="dk1"/>
              </a:buClr>
              <a:buSzPct val="100000"/>
              <a:buFont typeface="Arial"/>
              <a:buChar char="•"/>
            </a:pPr>
            <a:r>
              <a:rPr lang="en-US" sz="2400" dirty="0">
                <a:solidFill>
                  <a:schemeClr val="dk1"/>
                </a:solidFill>
                <a:latin typeface="Candara" panose="020E0502030303020204" pitchFamily="34" charset="0"/>
              </a:rPr>
              <a:t> Yearly view</a:t>
            </a:r>
          </a:p>
        </p:txBody>
      </p:sp>
      <p:cxnSp>
        <p:nvCxnSpPr>
          <p:cNvPr id="609" name="Shape 609"/>
          <p:cNvCxnSpPr/>
          <p:nvPr/>
        </p:nvCxnSpPr>
        <p:spPr>
          <a:xfrm>
            <a:off x="1082842" y="330200"/>
            <a:ext cx="5638800" cy="0"/>
          </a:xfrm>
          <a:prstGeom prst="straightConnector1">
            <a:avLst/>
          </a:prstGeom>
          <a:noFill/>
          <a:ln w="12700" cap="rnd" cmpd="sng">
            <a:solidFill>
              <a:schemeClr val="dk1"/>
            </a:solidFill>
            <a:prstDash val="solid"/>
            <a:miter/>
            <a:headEnd type="none" w="med" len="med"/>
            <a:tailEnd type="none" w="med" len="med"/>
          </a:ln>
        </p:spPr>
      </p:cxnSp>
      <p:sp>
        <p:nvSpPr>
          <p:cNvPr id="610" name="Shape 610"/>
          <p:cNvSpPr txBox="1"/>
          <p:nvPr/>
        </p:nvSpPr>
        <p:spPr>
          <a:xfrm>
            <a:off x="1082843" y="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611" name="Shape 611"/>
          <p:cNvSpPr txBox="1">
            <a:spLocks noGrp="1"/>
          </p:cNvSpPr>
          <p:nvPr>
            <p:ph type="title"/>
          </p:nvPr>
        </p:nvSpPr>
        <p:spPr>
          <a:xfrm>
            <a:off x="1006643" y="361951"/>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0070C0"/>
                </a:solidFill>
              </a:rPr>
              <a:t>MRTG</a:t>
            </a:r>
          </a:p>
        </p:txBody>
      </p:sp>
      <p:sp>
        <p:nvSpPr>
          <p:cNvPr id="2" name="TextBox 1"/>
          <p:cNvSpPr txBox="1"/>
          <p:nvPr/>
        </p:nvSpPr>
        <p:spPr>
          <a:xfrm>
            <a:off x="160422" y="5374105"/>
            <a:ext cx="11614483" cy="1569660"/>
          </a:xfrm>
          <a:prstGeom prst="rect">
            <a:avLst/>
          </a:prstGeom>
          <a:noFill/>
        </p:spPr>
        <p:txBody>
          <a:bodyPr wrap="square" rtlCol="1">
            <a:spAutoFit/>
          </a:bodyPr>
          <a:lstStyle/>
          <a:p>
            <a:r>
              <a:rPr lang="en-US" sz="2400" dirty="0">
                <a:latin typeface="Candara" panose="020E0502030303020204" pitchFamily="34" charset="0"/>
              </a:rPr>
              <a:t>The </a:t>
            </a:r>
            <a:r>
              <a:rPr lang="en-US" sz="2400" b="1" dirty="0">
                <a:solidFill>
                  <a:srgbClr val="0070C0"/>
                </a:solidFill>
                <a:latin typeface="Candara" panose="020E0502030303020204" pitchFamily="34" charset="0"/>
              </a:rPr>
              <a:t>MRTG</a:t>
            </a:r>
            <a:r>
              <a:rPr lang="en-US" sz="2400" dirty="0">
                <a:solidFill>
                  <a:srgbClr val="0070C0"/>
                </a:solidFill>
                <a:latin typeface="Candara" panose="020E0502030303020204" pitchFamily="34" charset="0"/>
              </a:rPr>
              <a:t> </a:t>
            </a:r>
            <a:r>
              <a:rPr lang="en-US" sz="2400" dirty="0">
                <a:latin typeface="Candara" panose="020E0502030303020204" pitchFamily="34" charset="0"/>
              </a:rPr>
              <a:t>is a </a:t>
            </a:r>
            <a:r>
              <a:rPr lang="en-US" sz="2400" b="1" dirty="0">
                <a:latin typeface="Candara" panose="020E0502030303020204" pitchFamily="34" charset="0"/>
              </a:rPr>
              <a:t>tool</a:t>
            </a:r>
            <a:r>
              <a:rPr lang="en-US" sz="2400" dirty="0">
                <a:latin typeface="Candara" panose="020E0502030303020204" pitchFamily="34" charset="0"/>
              </a:rPr>
              <a:t> that </a:t>
            </a:r>
            <a:r>
              <a:rPr lang="en-US" sz="2400" b="1" dirty="0">
                <a:latin typeface="Candara" panose="020E0502030303020204" pitchFamily="34" charset="0"/>
              </a:rPr>
              <a:t>monitors traffic load</a:t>
            </a:r>
            <a:r>
              <a:rPr lang="en-US" sz="2400" dirty="0">
                <a:latin typeface="Candara" panose="020E0502030303020204" pitchFamily="34" charset="0"/>
              </a:rPr>
              <a:t> on network </a:t>
            </a:r>
            <a:r>
              <a:rPr lang="en-US" sz="2400" dirty="0" smtClean="0">
                <a:latin typeface="Candara" panose="020E0502030303020204" pitchFamily="34" charset="0"/>
              </a:rPr>
              <a:t>links, It generates </a:t>
            </a:r>
            <a:r>
              <a:rPr lang="en-US" sz="2400" dirty="0">
                <a:latin typeface="Candara" panose="020E0502030303020204" pitchFamily="34" charset="0"/>
              </a:rPr>
              <a:t>a live </a:t>
            </a:r>
            <a:r>
              <a:rPr lang="en-US" sz="2400" b="1" dirty="0">
                <a:solidFill>
                  <a:srgbClr val="CC6600"/>
                </a:solidFill>
                <a:latin typeface="Candara" panose="020E0502030303020204" pitchFamily="34" charset="0"/>
              </a:rPr>
              <a:t>visual</a:t>
            </a:r>
            <a:r>
              <a:rPr lang="en-US" sz="2400" dirty="0">
                <a:solidFill>
                  <a:srgbClr val="CC6600"/>
                </a:solidFill>
                <a:latin typeface="Candara" panose="020E0502030303020204" pitchFamily="34" charset="0"/>
              </a:rPr>
              <a:t> </a:t>
            </a:r>
            <a:r>
              <a:rPr lang="en-US" sz="2400" b="1" dirty="0">
                <a:solidFill>
                  <a:srgbClr val="CC6600"/>
                </a:solidFill>
                <a:latin typeface="Candara" panose="020E0502030303020204" pitchFamily="34" charset="0"/>
              </a:rPr>
              <a:t>representation</a:t>
            </a:r>
            <a:r>
              <a:rPr lang="en-US" sz="2400" dirty="0">
                <a:latin typeface="Candara" panose="020E0502030303020204" pitchFamily="34" charset="0"/>
              </a:rPr>
              <a:t> </a:t>
            </a:r>
            <a:r>
              <a:rPr lang="en-US" sz="2400" dirty="0" smtClean="0">
                <a:latin typeface="Candara" panose="020E0502030303020204" pitchFamily="34" charset="0"/>
              </a:rPr>
              <a:t>of traffic </a:t>
            </a:r>
            <a:r>
              <a:rPr lang="en-US" sz="2400" dirty="0">
                <a:latin typeface="Candara" panose="020E0502030303020204" pitchFamily="34" charset="0"/>
              </a:rPr>
              <a:t>data by reading the </a:t>
            </a:r>
            <a:r>
              <a:rPr lang="en-US" sz="2400" dirty="0" smtClean="0">
                <a:latin typeface="Candara" panose="020E0502030303020204" pitchFamily="34" charset="0"/>
              </a:rPr>
              <a:t>SNMP traffic </a:t>
            </a:r>
            <a:r>
              <a:rPr lang="en-US" sz="2400" dirty="0">
                <a:latin typeface="Candara" panose="020E0502030303020204" pitchFamily="34" charset="0"/>
              </a:rPr>
              <a:t>counters </a:t>
            </a:r>
            <a:r>
              <a:rPr lang="en-US" sz="2400" dirty="0" smtClean="0">
                <a:latin typeface="Candara" panose="020E0502030303020204" pitchFamily="34" charset="0"/>
              </a:rPr>
              <a:t>on routers </a:t>
            </a:r>
            <a:r>
              <a:rPr lang="en-US" sz="2400" dirty="0">
                <a:latin typeface="Candara" panose="020E0502030303020204" pitchFamily="34" charset="0"/>
              </a:rPr>
              <a:t>and creates </a:t>
            </a:r>
            <a:r>
              <a:rPr lang="en-US" sz="2400" b="1" dirty="0">
                <a:latin typeface="Candara" panose="020E0502030303020204" pitchFamily="34" charset="0"/>
              </a:rPr>
              <a:t>graphs</a:t>
            </a:r>
            <a:r>
              <a:rPr lang="en-US" sz="2400" dirty="0">
                <a:latin typeface="Candara" panose="020E0502030303020204" pitchFamily="34" charset="0"/>
              </a:rPr>
              <a:t> that are embedded into Web pages. These can be monitored using any </a:t>
            </a:r>
            <a:r>
              <a:rPr lang="en-US" sz="2400" dirty="0" smtClean="0">
                <a:latin typeface="Candara" panose="020E0502030303020204" pitchFamily="34" charset="0"/>
              </a:rPr>
              <a:t>Web browser</a:t>
            </a:r>
            <a:endParaRPr lang="ar-SA" sz="2400" dirty="0">
              <a:latin typeface="Candara" panose="020E0502030303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cxnSp>
        <p:nvCxnSpPr>
          <p:cNvPr id="101" name="Shape 101"/>
          <p:cNvCxnSpPr/>
          <p:nvPr/>
        </p:nvCxnSpPr>
        <p:spPr>
          <a:xfrm>
            <a:off x="266700" y="2686050"/>
            <a:ext cx="4483100" cy="0"/>
          </a:xfrm>
          <a:prstGeom prst="straightConnector1">
            <a:avLst/>
          </a:prstGeom>
          <a:noFill/>
          <a:ln w="12700" cap="rnd" cmpd="sng">
            <a:solidFill>
              <a:schemeClr val="dk1"/>
            </a:solidFill>
            <a:prstDash val="solid"/>
            <a:miter/>
            <a:headEnd type="none" w="med" len="med"/>
            <a:tailEnd type="none" w="med" len="med"/>
          </a:ln>
        </p:spPr>
      </p:cxnSp>
      <p:sp>
        <p:nvSpPr>
          <p:cNvPr id="102" name="Shape 102"/>
          <p:cNvSpPr txBox="1"/>
          <p:nvPr/>
        </p:nvSpPr>
        <p:spPr>
          <a:xfrm>
            <a:off x="-342900" y="2686051"/>
            <a:ext cx="1524000" cy="481011"/>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04" name="Shape 104"/>
          <p:cNvSpPr txBox="1"/>
          <p:nvPr/>
        </p:nvSpPr>
        <p:spPr>
          <a:xfrm>
            <a:off x="38100" y="1116013"/>
            <a:ext cx="5883274" cy="1311275"/>
          </a:xfrm>
          <a:prstGeom prst="rect">
            <a:avLst/>
          </a:prstGeom>
          <a:noFill/>
          <a:ln>
            <a:noFill/>
          </a:ln>
        </p:spPr>
        <p:txBody>
          <a:bodyPr lIns="91425" tIns="45700" rIns="91425" bIns="45700" anchor="t" anchorCtr="0">
            <a:noAutofit/>
          </a:bodyPr>
          <a:lstStyle/>
          <a:p>
            <a:pPr marL="342900" indent="-342900">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Used to assign/read an address to/of an interface</a:t>
            </a:r>
          </a:p>
          <a:p>
            <a:pPr marL="342900" indent="-342900">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Option -a </a:t>
            </a:r>
            <a:r>
              <a:rPr lang="en-US" sz="2000" dirty="0">
                <a:solidFill>
                  <a:schemeClr val="dk1"/>
                </a:solidFill>
                <a:latin typeface="Candara" panose="020E0502030303020204" pitchFamily="34" charset="0"/>
              </a:rPr>
              <a:t>is to display all interfaces</a:t>
            </a:r>
          </a:p>
          <a:p>
            <a:pPr marL="342900" indent="-342900">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Notice two interface </a:t>
            </a:r>
            <a:r>
              <a:rPr lang="en-US" sz="2000" b="1" dirty="0">
                <a:solidFill>
                  <a:schemeClr val="dk1"/>
                </a:solidFill>
                <a:latin typeface="Candara" panose="020E0502030303020204" pitchFamily="34" charset="0"/>
              </a:rPr>
              <a:t>loop-back</a:t>
            </a:r>
            <a:r>
              <a:rPr lang="en-US" sz="2000" dirty="0">
                <a:solidFill>
                  <a:schemeClr val="dk1"/>
                </a:solidFill>
                <a:latin typeface="Candara" panose="020E0502030303020204" pitchFamily="34" charset="0"/>
              </a:rPr>
              <a:t> (</a:t>
            </a:r>
            <a:r>
              <a:rPr lang="en-US" sz="2000" dirty="0">
                <a:solidFill>
                  <a:srgbClr val="FF0000"/>
                </a:solidFill>
                <a:latin typeface="Candara" panose="020E0502030303020204" pitchFamily="34" charset="0"/>
              </a:rPr>
              <a:t>lo0</a:t>
            </a:r>
            <a:r>
              <a:rPr lang="en-US" sz="2000" dirty="0">
                <a:solidFill>
                  <a:schemeClr val="dk1"/>
                </a:solidFill>
                <a:latin typeface="Candara" panose="020E0502030303020204" pitchFamily="34" charset="0"/>
              </a:rPr>
              <a:t>) and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Ethernet</a:t>
            </a:r>
            <a:r>
              <a:rPr lang="en-US" sz="2000" dirty="0">
                <a:solidFill>
                  <a:schemeClr val="dk1"/>
                </a:solidFill>
                <a:latin typeface="Candara" panose="020E0502030303020204" pitchFamily="34" charset="0"/>
              </a:rPr>
              <a:t> (</a:t>
            </a:r>
            <a:r>
              <a:rPr lang="en-US" sz="2000" dirty="0">
                <a:solidFill>
                  <a:srgbClr val="FF0000"/>
                </a:solidFill>
                <a:latin typeface="Candara" panose="020E0502030303020204" pitchFamily="34" charset="0"/>
              </a:rPr>
              <a:t>hme0</a:t>
            </a:r>
            <a:r>
              <a:rPr lang="en-US" sz="2000" dirty="0">
                <a:solidFill>
                  <a:schemeClr val="dk1"/>
                </a:solidFill>
                <a:latin typeface="Candara" panose="020E0502030303020204" pitchFamily="34" charset="0"/>
              </a:rPr>
              <a:t>)</a:t>
            </a:r>
          </a:p>
        </p:txBody>
      </p:sp>
      <p:pic>
        <p:nvPicPr>
          <p:cNvPr id="105" name="Shape 105"/>
          <p:cNvPicPr preferRelativeResize="0"/>
          <p:nvPr/>
        </p:nvPicPr>
        <p:blipFill rotWithShape="1">
          <a:blip r:embed="rId3">
            <a:alphaModFix/>
          </a:blip>
          <a:srcRect/>
          <a:stretch/>
        </p:blipFill>
        <p:spPr>
          <a:xfrm>
            <a:off x="241301" y="3562351"/>
            <a:ext cx="6934199" cy="2205037"/>
          </a:xfrm>
          <a:prstGeom prst="rect">
            <a:avLst/>
          </a:prstGeom>
          <a:noFill/>
          <a:ln>
            <a:noFill/>
          </a:ln>
        </p:spPr>
      </p:pic>
      <p:sp>
        <p:nvSpPr>
          <p:cNvPr id="106" name="Shape 106"/>
          <p:cNvSpPr txBox="1"/>
          <p:nvPr/>
        </p:nvSpPr>
        <p:spPr>
          <a:xfrm>
            <a:off x="174625" y="3179763"/>
            <a:ext cx="1243012" cy="415925"/>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Example:</a:t>
            </a:r>
          </a:p>
        </p:txBody>
      </p:sp>
      <p:cxnSp>
        <p:nvCxnSpPr>
          <p:cNvPr id="109" name="Shape 109"/>
          <p:cNvCxnSpPr/>
          <p:nvPr/>
        </p:nvCxnSpPr>
        <p:spPr>
          <a:xfrm>
            <a:off x="266700" y="330200"/>
            <a:ext cx="5638800" cy="0"/>
          </a:xfrm>
          <a:prstGeom prst="straightConnector1">
            <a:avLst/>
          </a:prstGeom>
          <a:noFill/>
          <a:ln w="12700" cap="rnd" cmpd="sng">
            <a:solidFill>
              <a:schemeClr val="dk1"/>
            </a:solidFill>
            <a:prstDash val="solid"/>
            <a:miter/>
            <a:headEnd type="none" w="med" len="med"/>
            <a:tailEnd type="none" w="med" len="med"/>
          </a:ln>
        </p:spPr>
      </p:cxnSp>
      <p:sp>
        <p:nvSpPr>
          <p:cNvPr id="110" name="Shape 110"/>
          <p:cNvSpPr txBox="1"/>
          <p:nvPr/>
        </p:nvSpPr>
        <p:spPr>
          <a:xfrm>
            <a:off x="266701" y="0"/>
            <a:ext cx="5714999"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111" name="Shape 111"/>
          <p:cNvSpPr txBox="1">
            <a:spLocks noGrp="1"/>
          </p:cNvSpPr>
          <p:nvPr>
            <p:ph type="title"/>
          </p:nvPr>
        </p:nvSpPr>
        <p:spPr>
          <a:xfrm>
            <a:off x="190501" y="361950"/>
            <a:ext cx="5829299" cy="457200"/>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CC6600"/>
                </a:solidFill>
              </a:rPr>
              <a:t>ifConfig</a:t>
            </a:r>
          </a:p>
        </p:txBody>
      </p:sp>
      <p:sp>
        <p:nvSpPr>
          <p:cNvPr id="2" name="TextBox 1"/>
          <p:cNvSpPr txBox="1"/>
          <p:nvPr/>
        </p:nvSpPr>
        <p:spPr>
          <a:xfrm>
            <a:off x="5956300" y="1625600"/>
            <a:ext cx="6007100" cy="1477328"/>
          </a:xfrm>
          <a:prstGeom prst="rect">
            <a:avLst/>
          </a:prstGeom>
          <a:noFill/>
        </p:spPr>
        <p:txBody>
          <a:bodyPr wrap="square" rtlCol="1">
            <a:spAutoFit/>
          </a:bodyPr>
          <a:lstStyle/>
          <a:p>
            <a:r>
              <a:rPr lang="en-US" sz="1800" dirty="0">
                <a:latin typeface="Candara" panose="020E0502030303020204" pitchFamily="34" charset="0"/>
              </a:rPr>
              <a:t>The </a:t>
            </a:r>
            <a:r>
              <a:rPr lang="en-US" sz="1800" b="1" dirty="0">
                <a:solidFill>
                  <a:srgbClr val="FF0000"/>
                </a:solidFill>
                <a:latin typeface="Candara" panose="020E0502030303020204" pitchFamily="34" charset="0"/>
              </a:rPr>
              <a:t>option -a </a:t>
            </a:r>
            <a:r>
              <a:rPr lang="en-US" sz="1800" dirty="0">
                <a:latin typeface="Candara" panose="020E0502030303020204" pitchFamily="34" charset="0"/>
              </a:rPr>
              <a:t>is for displaying all interfaces</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 </a:t>
            </a:r>
            <a:r>
              <a:rPr lang="en-US" sz="1800" b="1" dirty="0">
                <a:latin typeface="Candara" panose="020E0502030303020204" pitchFamily="34" charset="0"/>
              </a:rPr>
              <a:t>Option</a:t>
            </a:r>
            <a:r>
              <a:rPr lang="en-US" sz="1800" dirty="0">
                <a:latin typeface="Candara" panose="020E0502030303020204" pitchFamily="34" charset="0"/>
              </a:rPr>
              <a:t> </a:t>
            </a:r>
            <a:r>
              <a:rPr lang="en-US" sz="1800" b="1" dirty="0">
                <a:solidFill>
                  <a:srgbClr val="0070C0"/>
                </a:solidFill>
                <a:latin typeface="Candara" panose="020E0502030303020204" pitchFamily="34" charset="0"/>
              </a:rPr>
              <a:t>-a </a:t>
            </a:r>
            <a:r>
              <a:rPr lang="en-US" sz="1800" dirty="0">
                <a:latin typeface="Candara" panose="020E0502030303020204" pitchFamily="34" charset="0"/>
              </a:rPr>
              <a:t>provides information on whether the interface</a:t>
            </a:r>
          </a:p>
          <a:p>
            <a:r>
              <a:rPr lang="en-US" sz="1800" dirty="0">
                <a:latin typeface="Candara" panose="020E0502030303020204" pitchFamily="34" charset="0"/>
              </a:rPr>
              <a:t>is up or down, what maximum transmission unit (mtu) it has, the Ethernet interface address, etc</a:t>
            </a:r>
            <a:r>
              <a:rPr lang="en-US" sz="1800" dirty="0" smtClean="0">
                <a:latin typeface="Candara" panose="020E0502030303020204"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cxnSp>
        <p:nvCxnSpPr>
          <p:cNvPr id="118" name="Shape 118"/>
          <p:cNvCxnSpPr/>
          <p:nvPr/>
        </p:nvCxnSpPr>
        <p:spPr>
          <a:xfrm>
            <a:off x="292100" y="3382962"/>
            <a:ext cx="5638800" cy="0"/>
          </a:xfrm>
          <a:prstGeom prst="straightConnector1">
            <a:avLst/>
          </a:prstGeom>
          <a:noFill/>
          <a:ln w="12700" cap="rnd" cmpd="sng">
            <a:solidFill>
              <a:schemeClr val="dk1"/>
            </a:solidFill>
            <a:prstDash val="solid"/>
            <a:miter/>
            <a:headEnd type="none" w="med" len="med"/>
            <a:tailEnd type="none" w="med" len="med"/>
          </a:ln>
        </p:spPr>
      </p:cxnSp>
      <p:sp>
        <p:nvSpPr>
          <p:cNvPr id="120" name="Shape 120"/>
          <p:cNvSpPr txBox="1"/>
          <p:nvPr/>
        </p:nvSpPr>
        <p:spPr>
          <a:xfrm>
            <a:off x="471395" y="934245"/>
            <a:ext cx="7772399" cy="2776536"/>
          </a:xfrm>
          <a:prstGeom prst="rect">
            <a:avLst/>
          </a:prstGeom>
          <a:noFill/>
          <a:ln>
            <a:noFill/>
          </a:ln>
        </p:spPr>
        <p:txBody>
          <a:bodyPr lIns="91425" tIns="45700" rIns="91425" bIns="45700" anchor="t" anchorCtr="0">
            <a:noAutofit/>
          </a:bodyPr>
          <a:lstStyle/>
          <a:p>
            <a:pPr>
              <a:lnSpc>
                <a:spcPct val="90000"/>
              </a:lnSpc>
              <a:buClr>
                <a:schemeClr val="dk1"/>
              </a:buClr>
              <a:buSzPct val="100000"/>
              <a:buFont typeface="Arial"/>
              <a:buChar char="•"/>
            </a:pPr>
            <a:r>
              <a:rPr lang="en-US" sz="2000" dirty="0">
                <a:solidFill>
                  <a:schemeClr val="dk1"/>
                </a:solidFill>
                <a:latin typeface="Candara" panose="020E0502030303020204" pitchFamily="34" charset="0"/>
              </a:rPr>
              <a:t> Most basic tool for internet management</a:t>
            </a:r>
          </a:p>
          <a:p>
            <a:pPr>
              <a:lnSpc>
                <a:spcPct val="90000"/>
              </a:lnSpc>
              <a:spcBef>
                <a:spcPts val="1000"/>
              </a:spcBef>
              <a:buClr>
                <a:schemeClr val="dk1"/>
              </a:buClr>
              <a:buSzPct val="100000"/>
              <a:buFont typeface="Arial"/>
              <a:buChar char="•"/>
            </a:pPr>
            <a:r>
              <a:rPr lang="en-US" sz="2000" dirty="0">
                <a:solidFill>
                  <a:schemeClr val="dk1"/>
                </a:solidFill>
                <a:latin typeface="Candara" panose="020E0502030303020204" pitchFamily="34" charset="0"/>
              </a:rPr>
              <a:t> Based on ICMP ECHO_REQUEST message</a:t>
            </a:r>
          </a:p>
          <a:p>
            <a:pPr>
              <a:lnSpc>
                <a:spcPct val="90000"/>
              </a:lnSpc>
              <a:spcBef>
                <a:spcPts val="1000"/>
              </a:spcBef>
              <a:buClr>
                <a:schemeClr val="dk1"/>
              </a:buClr>
              <a:buSzPct val="100000"/>
              <a:buFont typeface="Arial"/>
              <a:buChar char="•"/>
            </a:pPr>
            <a:r>
              <a:rPr lang="en-US" sz="2000" dirty="0">
                <a:solidFill>
                  <a:schemeClr val="dk1"/>
                </a:solidFill>
                <a:latin typeface="Candara" panose="020E0502030303020204" pitchFamily="34" charset="0"/>
              </a:rPr>
              <a:t> Available on all TCP/IP stacks</a:t>
            </a:r>
          </a:p>
          <a:p>
            <a:pPr>
              <a:lnSpc>
                <a:spcPct val="90000"/>
              </a:lnSpc>
              <a:spcBef>
                <a:spcPts val="1000"/>
              </a:spcBef>
              <a:buClr>
                <a:schemeClr val="dk1"/>
              </a:buClr>
              <a:buSzPct val="100000"/>
              <a:buFont typeface="Arial"/>
              <a:buChar char="•"/>
            </a:pPr>
            <a:r>
              <a:rPr lang="en-US" sz="2000" b="1" dirty="0">
                <a:solidFill>
                  <a:srgbClr val="0070C0"/>
                </a:solidFill>
                <a:latin typeface="Candara" panose="020E0502030303020204" pitchFamily="34" charset="0"/>
              </a:rPr>
              <a:t> Useful for measuring connectivity</a:t>
            </a:r>
          </a:p>
          <a:p>
            <a:pPr>
              <a:lnSpc>
                <a:spcPct val="90000"/>
              </a:lnSpc>
              <a:spcBef>
                <a:spcPts val="1000"/>
              </a:spcBef>
              <a:buClr>
                <a:schemeClr val="dk1"/>
              </a:buClr>
              <a:buSzPct val="100000"/>
              <a:buFont typeface="Arial"/>
              <a:buChar char="•"/>
            </a:pPr>
            <a:r>
              <a:rPr lang="en-US" sz="2000" b="1" dirty="0">
                <a:solidFill>
                  <a:srgbClr val="0070C0"/>
                </a:solidFill>
                <a:latin typeface="Candara" panose="020E0502030303020204" pitchFamily="34" charset="0"/>
              </a:rPr>
              <a:t> Useful for measuring packet loss</a:t>
            </a:r>
          </a:p>
          <a:p>
            <a:pPr>
              <a:lnSpc>
                <a:spcPct val="90000"/>
              </a:lnSpc>
              <a:spcBef>
                <a:spcPts val="1000"/>
              </a:spcBef>
              <a:buClr>
                <a:schemeClr val="dk1"/>
              </a:buClr>
              <a:buSzPct val="100000"/>
              <a:buFont typeface="Arial"/>
              <a:buChar char="•"/>
            </a:pPr>
            <a:r>
              <a:rPr lang="en-US" sz="2000" dirty="0">
                <a:solidFill>
                  <a:schemeClr val="dk1"/>
                </a:solidFill>
                <a:latin typeface="Candara" panose="020E0502030303020204" pitchFamily="34" charset="0"/>
              </a:rPr>
              <a:t> Can do </a:t>
            </a:r>
            <a:r>
              <a:rPr lang="en-US" sz="2000" dirty="0" smtClean="0">
                <a:solidFill>
                  <a:schemeClr val="dk1"/>
                </a:solidFill>
                <a:latin typeface="Candara" panose="020E0502030303020204" pitchFamily="34" charset="0"/>
              </a:rPr>
              <a:t>auto discovery </a:t>
            </a:r>
            <a:r>
              <a:rPr lang="en-US" sz="2000" dirty="0">
                <a:solidFill>
                  <a:schemeClr val="dk1"/>
                </a:solidFill>
                <a:latin typeface="Candara" panose="020E0502030303020204" pitchFamily="34" charset="0"/>
              </a:rPr>
              <a:t>of TCP/IP equipped </a:t>
            </a:r>
            <a:r>
              <a:rPr lang="en-US" sz="2000" dirty="0" smtClean="0">
                <a:solidFill>
                  <a:schemeClr val="dk1"/>
                </a:solidFill>
                <a:latin typeface="Candara" panose="020E0502030303020204" pitchFamily="34" charset="0"/>
              </a:rPr>
              <a:t>stations on </a:t>
            </a:r>
            <a:r>
              <a:rPr lang="en-US" sz="2000" dirty="0">
                <a:solidFill>
                  <a:schemeClr val="dk1"/>
                </a:solidFill>
                <a:latin typeface="Candara" panose="020E0502030303020204" pitchFamily="34" charset="0"/>
              </a:rPr>
              <a:t>single segment</a:t>
            </a:r>
          </a:p>
        </p:txBody>
      </p:sp>
      <p:sp>
        <p:nvSpPr>
          <p:cNvPr id="121" name="Shape 121"/>
          <p:cNvSpPr txBox="1"/>
          <p:nvPr/>
        </p:nvSpPr>
        <p:spPr>
          <a:xfrm>
            <a:off x="266700" y="4094162"/>
            <a:ext cx="5832474" cy="2781300"/>
          </a:xfrm>
          <a:prstGeom prst="rect">
            <a:avLst/>
          </a:prstGeom>
          <a:noFill/>
          <a:ln>
            <a:noFill/>
          </a:ln>
        </p:spPr>
        <p:txBody>
          <a:bodyPr lIns="91425" tIns="45700" rIns="91425" bIns="45700" anchor="t" anchorCtr="0">
            <a:noAutofit/>
          </a:bodyPr>
          <a:lstStyle/>
          <a:p>
            <a:pPr>
              <a:buClr>
                <a:schemeClr val="dk1"/>
              </a:buClr>
              <a:buSzPct val="25000"/>
            </a:pPr>
            <a:r>
              <a:rPr lang="en-US" sz="1600" dirty="0">
                <a:solidFill>
                  <a:schemeClr val="dk1"/>
                </a:solidFill>
                <a:latin typeface="Candara" panose="020E0502030303020204" pitchFamily="34" charset="0"/>
              </a:rPr>
              <a:t>% ping 205.152.8.138</a:t>
            </a:r>
          </a:p>
          <a:p>
            <a:pPr>
              <a:buClr>
                <a:schemeClr val="dk1"/>
              </a:buClr>
              <a:buSzPct val="25000"/>
            </a:pPr>
            <a:r>
              <a:rPr lang="en-US" sz="1600" dirty="0">
                <a:solidFill>
                  <a:schemeClr val="dk1"/>
                </a:solidFill>
                <a:latin typeface="Candara" panose="020E0502030303020204" pitchFamily="34" charset="0"/>
              </a:rPr>
              <a:t>PING 205.152.8.138 (205.152.8.138): 56 data bytes</a:t>
            </a:r>
          </a:p>
          <a:p>
            <a:pPr>
              <a:buClr>
                <a:schemeClr val="dk1"/>
              </a:buClr>
              <a:buSzPct val="25000"/>
            </a:pPr>
            <a:r>
              <a:rPr lang="en-US" sz="1600" dirty="0">
                <a:solidFill>
                  <a:schemeClr val="dk1"/>
                </a:solidFill>
                <a:latin typeface="Candara" panose="020E0502030303020204" pitchFamily="34" charset="0"/>
              </a:rPr>
              <a:t>64 bytes from 205.152.8.138: </a:t>
            </a:r>
            <a:r>
              <a:rPr lang="en-US" sz="1600" dirty="0" err="1">
                <a:solidFill>
                  <a:schemeClr val="dk1"/>
                </a:solidFill>
                <a:latin typeface="Candara" panose="020E0502030303020204" pitchFamily="34" charset="0"/>
              </a:rPr>
              <a:t>icmp_seq</a:t>
            </a:r>
            <a:r>
              <a:rPr lang="en-US" sz="1600" dirty="0">
                <a:solidFill>
                  <a:schemeClr val="dk1"/>
                </a:solidFill>
                <a:latin typeface="Candara" panose="020E0502030303020204" pitchFamily="34" charset="0"/>
              </a:rPr>
              <a:t>=0 </a:t>
            </a:r>
            <a:r>
              <a:rPr lang="en-US" sz="1600" dirty="0" err="1">
                <a:solidFill>
                  <a:schemeClr val="dk1"/>
                </a:solidFill>
                <a:latin typeface="Candara" panose="020E0502030303020204" pitchFamily="34" charset="0"/>
              </a:rPr>
              <a:t>ttl</a:t>
            </a:r>
            <a:r>
              <a:rPr lang="en-US" sz="1600" dirty="0">
                <a:solidFill>
                  <a:schemeClr val="dk1"/>
                </a:solidFill>
                <a:latin typeface="Candara" panose="020E0502030303020204" pitchFamily="34" charset="0"/>
              </a:rPr>
              <a:t>=17 time=14.8 </a:t>
            </a:r>
            <a:r>
              <a:rPr lang="en-US" sz="1600" dirty="0" err="1">
                <a:solidFill>
                  <a:schemeClr val="dk1"/>
                </a:solidFill>
                <a:latin typeface="Candara" panose="020E0502030303020204" pitchFamily="34" charset="0"/>
              </a:rPr>
              <a:t>ms</a:t>
            </a:r>
            <a:endParaRPr lang="en-US" sz="1600" dirty="0">
              <a:solidFill>
                <a:schemeClr val="dk1"/>
              </a:solidFill>
              <a:latin typeface="Candara" panose="020E0502030303020204" pitchFamily="34" charset="0"/>
            </a:endParaRPr>
          </a:p>
          <a:p>
            <a:pPr>
              <a:buClr>
                <a:schemeClr val="dk1"/>
              </a:buClr>
              <a:buSzPct val="25000"/>
            </a:pPr>
            <a:r>
              <a:rPr lang="en-US" sz="1600" dirty="0">
                <a:solidFill>
                  <a:schemeClr val="dk1"/>
                </a:solidFill>
                <a:latin typeface="Candara" panose="020E0502030303020204" pitchFamily="34" charset="0"/>
              </a:rPr>
              <a:t>64 bytes from 205.152.8.138: </a:t>
            </a:r>
            <a:r>
              <a:rPr lang="en-US" sz="1600" dirty="0" err="1">
                <a:solidFill>
                  <a:schemeClr val="dk1"/>
                </a:solidFill>
                <a:latin typeface="Candara" panose="020E0502030303020204" pitchFamily="34" charset="0"/>
              </a:rPr>
              <a:t>icmp_seq</a:t>
            </a:r>
            <a:r>
              <a:rPr lang="en-US" sz="1600" dirty="0">
                <a:solidFill>
                  <a:schemeClr val="dk1"/>
                </a:solidFill>
                <a:latin typeface="Candara" panose="020E0502030303020204" pitchFamily="34" charset="0"/>
              </a:rPr>
              <a:t>=1 </a:t>
            </a:r>
            <a:r>
              <a:rPr lang="en-US" sz="1600" dirty="0" err="1">
                <a:solidFill>
                  <a:schemeClr val="dk1"/>
                </a:solidFill>
                <a:latin typeface="Candara" panose="020E0502030303020204" pitchFamily="34" charset="0"/>
              </a:rPr>
              <a:t>ttl</a:t>
            </a:r>
            <a:r>
              <a:rPr lang="en-US" sz="1600" dirty="0">
                <a:solidFill>
                  <a:schemeClr val="dk1"/>
                </a:solidFill>
                <a:latin typeface="Candara" panose="020E0502030303020204" pitchFamily="34" charset="0"/>
              </a:rPr>
              <a:t>=17 time=20.2 </a:t>
            </a:r>
            <a:r>
              <a:rPr lang="en-US" sz="1600" dirty="0" err="1">
                <a:solidFill>
                  <a:schemeClr val="dk1"/>
                </a:solidFill>
                <a:latin typeface="Candara" panose="020E0502030303020204" pitchFamily="34" charset="0"/>
              </a:rPr>
              <a:t>ms</a:t>
            </a:r>
            <a:endParaRPr lang="en-US" sz="1600" dirty="0">
              <a:solidFill>
                <a:schemeClr val="dk1"/>
              </a:solidFill>
              <a:latin typeface="Candara" panose="020E0502030303020204" pitchFamily="34" charset="0"/>
            </a:endParaRPr>
          </a:p>
          <a:p>
            <a:pPr>
              <a:buClr>
                <a:schemeClr val="dk1"/>
              </a:buClr>
              <a:buSzPct val="25000"/>
            </a:pPr>
            <a:r>
              <a:rPr lang="en-US" sz="1600" dirty="0">
                <a:solidFill>
                  <a:schemeClr val="dk1"/>
                </a:solidFill>
                <a:latin typeface="Candara" panose="020E0502030303020204" pitchFamily="34" charset="0"/>
              </a:rPr>
              <a:t>64 bytes from 205.152.8.138: </a:t>
            </a:r>
            <a:r>
              <a:rPr lang="en-US" sz="1600" dirty="0" err="1">
                <a:solidFill>
                  <a:schemeClr val="dk1"/>
                </a:solidFill>
                <a:latin typeface="Candara" panose="020E0502030303020204" pitchFamily="34" charset="0"/>
              </a:rPr>
              <a:t>icmp_seq</a:t>
            </a:r>
            <a:r>
              <a:rPr lang="en-US" sz="1600" dirty="0">
                <a:solidFill>
                  <a:schemeClr val="dk1"/>
                </a:solidFill>
                <a:latin typeface="Candara" panose="020E0502030303020204" pitchFamily="34" charset="0"/>
              </a:rPr>
              <a:t>=2 </a:t>
            </a:r>
            <a:r>
              <a:rPr lang="en-US" sz="1600" dirty="0" err="1">
                <a:solidFill>
                  <a:schemeClr val="dk1"/>
                </a:solidFill>
                <a:latin typeface="Candara" panose="020E0502030303020204" pitchFamily="34" charset="0"/>
              </a:rPr>
              <a:t>ttl</a:t>
            </a:r>
            <a:r>
              <a:rPr lang="en-US" sz="1600" dirty="0">
                <a:solidFill>
                  <a:schemeClr val="dk1"/>
                </a:solidFill>
                <a:latin typeface="Candara" panose="020E0502030303020204" pitchFamily="34" charset="0"/>
              </a:rPr>
              <a:t>=17 time=15.7 </a:t>
            </a:r>
            <a:r>
              <a:rPr lang="en-US" sz="1600" dirty="0" err="1">
                <a:solidFill>
                  <a:schemeClr val="dk1"/>
                </a:solidFill>
                <a:latin typeface="Candara" panose="020E0502030303020204" pitchFamily="34" charset="0"/>
              </a:rPr>
              <a:t>ms</a:t>
            </a:r>
            <a:endParaRPr lang="en-US" sz="1600" dirty="0">
              <a:solidFill>
                <a:schemeClr val="dk1"/>
              </a:solidFill>
              <a:latin typeface="Candara" panose="020E0502030303020204" pitchFamily="34" charset="0"/>
            </a:endParaRPr>
          </a:p>
          <a:p>
            <a:pPr>
              <a:buClr>
                <a:schemeClr val="dk1"/>
              </a:buClr>
              <a:buSzPct val="25000"/>
            </a:pPr>
            <a:r>
              <a:rPr lang="en-US" sz="1600" dirty="0">
                <a:solidFill>
                  <a:schemeClr val="dk1"/>
                </a:solidFill>
                <a:latin typeface="Candara" panose="020E0502030303020204" pitchFamily="34" charset="0"/>
              </a:rPr>
              <a:t>64 bytes from 205.152.8.138: </a:t>
            </a:r>
            <a:r>
              <a:rPr lang="en-US" sz="1600" dirty="0" err="1">
                <a:solidFill>
                  <a:schemeClr val="dk1"/>
                </a:solidFill>
                <a:latin typeface="Candara" panose="020E0502030303020204" pitchFamily="34" charset="0"/>
              </a:rPr>
              <a:t>icmp_seq</a:t>
            </a:r>
            <a:r>
              <a:rPr lang="en-US" sz="1600" dirty="0">
                <a:solidFill>
                  <a:schemeClr val="dk1"/>
                </a:solidFill>
                <a:latin typeface="Candara" panose="020E0502030303020204" pitchFamily="34" charset="0"/>
              </a:rPr>
              <a:t>=3 </a:t>
            </a:r>
            <a:r>
              <a:rPr lang="en-US" sz="1600" dirty="0" err="1">
                <a:solidFill>
                  <a:schemeClr val="dk1"/>
                </a:solidFill>
                <a:latin typeface="Candara" panose="020E0502030303020204" pitchFamily="34" charset="0"/>
              </a:rPr>
              <a:t>ttl</a:t>
            </a:r>
            <a:r>
              <a:rPr lang="en-US" sz="1600" dirty="0">
                <a:solidFill>
                  <a:schemeClr val="dk1"/>
                </a:solidFill>
                <a:latin typeface="Candara" panose="020E0502030303020204" pitchFamily="34" charset="0"/>
              </a:rPr>
              <a:t>=17 time=21.6 </a:t>
            </a:r>
            <a:r>
              <a:rPr lang="en-US" sz="1600" dirty="0" err="1">
                <a:solidFill>
                  <a:schemeClr val="dk1"/>
                </a:solidFill>
                <a:latin typeface="Candara" panose="020E0502030303020204" pitchFamily="34" charset="0"/>
              </a:rPr>
              <a:t>ms</a:t>
            </a:r>
            <a:endParaRPr lang="en-US" sz="1600" dirty="0">
              <a:solidFill>
                <a:schemeClr val="dk1"/>
              </a:solidFill>
              <a:latin typeface="Candara" panose="020E0502030303020204" pitchFamily="34" charset="0"/>
            </a:endParaRPr>
          </a:p>
          <a:p>
            <a:pPr>
              <a:buClr>
                <a:schemeClr val="dk1"/>
              </a:buClr>
              <a:buSzPct val="25000"/>
            </a:pPr>
            <a:r>
              <a:rPr lang="en-US" sz="1600" dirty="0">
                <a:solidFill>
                  <a:schemeClr val="dk1"/>
                </a:solidFill>
                <a:latin typeface="Candara" panose="020E0502030303020204" pitchFamily="34" charset="0"/>
              </a:rPr>
              <a:t>64 bytes from 205.152.8.138: </a:t>
            </a:r>
            <a:r>
              <a:rPr lang="en-US" sz="1600" dirty="0" err="1">
                <a:solidFill>
                  <a:schemeClr val="dk1"/>
                </a:solidFill>
                <a:latin typeface="Candara" panose="020E0502030303020204" pitchFamily="34" charset="0"/>
              </a:rPr>
              <a:t>icmp_seq</a:t>
            </a:r>
            <a:r>
              <a:rPr lang="en-US" sz="1600" dirty="0">
                <a:solidFill>
                  <a:schemeClr val="dk1"/>
                </a:solidFill>
                <a:latin typeface="Candara" panose="020E0502030303020204" pitchFamily="34" charset="0"/>
              </a:rPr>
              <a:t>=4 </a:t>
            </a:r>
            <a:r>
              <a:rPr lang="en-US" sz="1600" dirty="0" err="1">
                <a:solidFill>
                  <a:schemeClr val="dk1"/>
                </a:solidFill>
                <a:latin typeface="Candara" panose="020E0502030303020204" pitchFamily="34" charset="0"/>
              </a:rPr>
              <a:t>ttl</a:t>
            </a:r>
            <a:r>
              <a:rPr lang="en-US" sz="1600" dirty="0">
                <a:solidFill>
                  <a:schemeClr val="dk1"/>
                </a:solidFill>
                <a:latin typeface="Candara" panose="020E0502030303020204" pitchFamily="34" charset="0"/>
              </a:rPr>
              <a:t>=17 time=20.0 </a:t>
            </a:r>
            <a:r>
              <a:rPr lang="en-US" sz="1600" dirty="0" err="1">
                <a:solidFill>
                  <a:schemeClr val="dk1"/>
                </a:solidFill>
                <a:latin typeface="Candara" panose="020E0502030303020204" pitchFamily="34" charset="0"/>
              </a:rPr>
              <a:t>ms</a:t>
            </a:r>
            <a:endParaRPr lang="en-US" sz="1600" dirty="0">
              <a:solidFill>
                <a:schemeClr val="dk1"/>
              </a:solidFill>
              <a:latin typeface="Candara" panose="020E0502030303020204" pitchFamily="34" charset="0"/>
            </a:endParaRPr>
          </a:p>
          <a:p>
            <a:pPr>
              <a:buClr>
                <a:schemeClr val="dk1"/>
              </a:buClr>
            </a:pPr>
            <a:endParaRPr sz="1600" dirty="0">
              <a:solidFill>
                <a:schemeClr val="dk1"/>
              </a:solidFill>
              <a:latin typeface="Candara" panose="020E0502030303020204" pitchFamily="34" charset="0"/>
            </a:endParaRPr>
          </a:p>
          <a:p>
            <a:pPr>
              <a:buClr>
                <a:schemeClr val="dk1"/>
              </a:buClr>
              <a:buSzPct val="25000"/>
            </a:pPr>
            <a:r>
              <a:rPr lang="en-US" sz="1600" dirty="0">
                <a:solidFill>
                  <a:schemeClr val="dk1"/>
                </a:solidFill>
                <a:latin typeface="Candara" panose="020E0502030303020204" pitchFamily="34" charset="0"/>
              </a:rPr>
              <a:t>--- 205.152.8.138 ping statistics ---</a:t>
            </a:r>
          </a:p>
          <a:p>
            <a:pPr>
              <a:buClr>
                <a:schemeClr val="dk1"/>
              </a:buClr>
              <a:buSzPct val="25000"/>
            </a:pPr>
            <a:r>
              <a:rPr lang="en-US" sz="1600" dirty="0">
                <a:solidFill>
                  <a:schemeClr val="dk1"/>
                </a:solidFill>
                <a:latin typeface="Candara" panose="020E0502030303020204" pitchFamily="34" charset="0"/>
              </a:rPr>
              <a:t>5 packets transmitted, 5 packets received, 0% packet loss</a:t>
            </a:r>
          </a:p>
          <a:p>
            <a:pPr>
              <a:buClr>
                <a:schemeClr val="dk1"/>
              </a:buClr>
              <a:buSzPct val="25000"/>
            </a:pPr>
            <a:r>
              <a:rPr lang="en-US" sz="1600" dirty="0">
                <a:solidFill>
                  <a:schemeClr val="dk1"/>
                </a:solidFill>
                <a:latin typeface="Candara" panose="020E0502030303020204" pitchFamily="34" charset="0"/>
              </a:rPr>
              <a:t>round-trip min/</a:t>
            </a:r>
            <a:r>
              <a:rPr lang="en-US" sz="1600" dirty="0" err="1">
                <a:solidFill>
                  <a:schemeClr val="dk1"/>
                </a:solidFill>
                <a:latin typeface="Candara" panose="020E0502030303020204" pitchFamily="34" charset="0"/>
              </a:rPr>
              <a:t>avg</a:t>
            </a:r>
            <a:r>
              <a:rPr lang="en-US" sz="1600" dirty="0">
                <a:solidFill>
                  <a:schemeClr val="dk1"/>
                </a:solidFill>
                <a:latin typeface="Candara" panose="020E0502030303020204" pitchFamily="34" charset="0"/>
              </a:rPr>
              <a:t>/max = 14.8/18.4/21.6 </a:t>
            </a:r>
            <a:r>
              <a:rPr lang="en-US" sz="1600" dirty="0" err="1">
                <a:solidFill>
                  <a:schemeClr val="dk1"/>
                </a:solidFill>
                <a:latin typeface="Candara" panose="020E0502030303020204" pitchFamily="34" charset="0"/>
              </a:rPr>
              <a:t>ms</a:t>
            </a:r>
            <a:endParaRPr lang="en-US" sz="1600" dirty="0">
              <a:solidFill>
                <a:schemeClr val="dk1"/>
              </a:solidFill>
              <a:latin typeface="Candara" panose="020E0502030303020204" pitchFamily="34" charset="0"/>
            </a:endParaRPr>
          </a:p>
        </p:txBody>
      </p:sp>
      <p:sp>
        <p:nvSpPr>
          <p:cNvPr id="122" name="Shape 122"/>
          <p:cNvSpPr txBox="1"/>
          <p:nvPr/>
        </p:nvSpPr>
        <p:spPr>
          <a:xfrm>
            <a:off x="0" y="339725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23" name="Shape 123"/>
          <p:cNvSpPr txBox="1"/>
          <p:nvPr/>
        </p:nvSpPr>
        <p:spPr>
          <a:xfrm>
            <a:off x="276225" y="3776662"/>
            <a:ext cx="1243012"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Example:</a:t>
            </a:r>
          </a:p>
        </p:txBody>
      </p:sp>
      <p:cxnSp>
        <p:nvCxnSpPr>
          <p:cNvPr id="126" name="Shape 126"/>
          <p:cNvCxnSpPr/>
          <p:nvPr/>
        </p:nvCxnSpPr>
        <p:spPr>
          <a:xfrm>
            <a:off x="215900" y="330200"/>
            <a:ext cx="5638800" cy="0"/>
          </a:xfrm>
          <a:prstGeom prst="straightConnector1">
            <a:avLst/>
          </a:prstGeom>
          <a:noFill/>
          <a:ln w="12700" cap="rnd" cmpd="sng">
            <a:solidFill>
              <a:schemeClr val="dk1"/>
            </a:solidFill>
            <a:prstDash val="solid"/>
            <a:miter/>
            <a:headEnd type="none" w="med" len="med"/>
            <a:tailEnd type="none" w="med" len="med"/>
          </a:ln>
        </p:spPr>
      </p:cxnSp>
      <p:sp>
        <p:nvSpPr>
          <p:cNvPr id="127" name="Shape 127"/>
          <p:cNvSpPr txBox="1"/>
          <p:nvPr/>
        </p:nvSpPr>
        <p:spPr>
          <a:xfrm>
            <a:off x="215901" y="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128" name="Shape 128"/>
          <p:cNvSpPr txBox="1">
            <a:spLocks noGrp="1"/>
          </p:cNvSpPr>
          <p:nvPr>
            <p:ph type="title"/>
          </p:nvPr>
        </p:nvSpPr>
        <p:spPr>
          <a:xfrm>
            <a:off x="215901" y="361951"/>
            <a:ext cx="44576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CC6600"/>
                </a:solidFill>
              </a:rPr>
              <a:t>Ping</a:t>
            </a:r>
          </a:p>
        </p:txBody>
      </p:sp>
      <p:sp>
        <p:nvSpPr>
          <p:cNvPr id="2" name="Rectangle 1"/>
          <p:cNvSpPr/>
          <p:nvPr/>
        </p:nvSpPr>
        <p:spPr>
          <a:xfrm>
            <a:off x="5956300" y="3790831"/>
            <a:ext cx="5829300" cy="2862322"/>
          </a:xfrm>
          <a:prstGeom prst="rect">
            <a:avLst/>
          </a:prstGeom>
        </p:spPr>
        <p:txBody>
          <a:bodyPr wrap="square">
            <a:spAutoFit/>
          </a:bodyPr>
          <a:lstStyle/>
          <a:p>
            <a:endParaRPr lang="en-US" sz="2000" dirty="0">
              <a:latin typeface="Candara" panose="020E0502030303020204" pitchFamily="34" charset="0"/>
            </a:endParaRPr>
          </a:p>
          <a:p>
            <a:r>
              <a:rPr lang="en-US" sz="2000" dirty="0">
                <a:latin typeface="Candara" panose="020E0502030303020204" pitchFamily="34" charset="0"/>
              </a:rPr>
              <a:t>One of the most basic tools is </a:t>
            </a:r>
            <a:r>
              <a:rPr lang="en-US" sz="2000" b="1" dirty="0">
                <a:solidFill>
                  <a:srgbClr val="CC6600"/>
                </a:solidFill>
                <a:latin typeface="Candara" panose="020E0502030303020204" pitchFamily="34" charset="0"/>
              </a:rPr>
              <a:t>ping</a:t>
            </a:r>
            <a:r>
              <a:rPr lang="en-US" sz="2000" dirty="0">
                <a:solidFill>
                  <a:srgbClr val="CC6600"/>
                </a:solidFill>
                <a:latin typeface="Candara" panose="020E0502030303020204" pitchFamily="34" charset="0"/>
              </a:rPr>
              <a:t> </a:t>
            </a:r>
            <a:r>
              <a:rPr lang="en-US" sz="2000" dirty="0">
                <a:latin typeface="Candara" panose="020E0502030303020204" pitchFamily="34" charset="0"/>
              </a:rPr>
              <a:t>(</a:t>
            </a:r>
            <a:r>
              <a:rPr lang="en-US" sz="2000" b="1" dirty="0">
                <a:solidFill>
                  <a:srgbClr val="CC6600"/>
                </a:solidFill>
                <a:latin typeface="Candara" panose="020E0502030303020204" pitchFamily="34" charset="0"/>
              </a:rPr>
              <a:t>packet Internet groper</a:t>
            </a:r>
            <a:r>
              <a:rPr lang="en-US" sz="2000" dirty="0">
                <a:latin typeface="Candara" panose="020E0502030303020204" pitchFamily="34" charset="0"/>
              </a:rPr>
              <a:t>). A frequent use of it is when an execution of a command on a remote station fails. As one of the first diagnostics, we want to ensure that the connection exists, for which the ping utility is executed to the remote host. If it fails, then there is a problem with the link. If it passes, then the trouble is with cither the application or something else.</a:t>
            </a:r>
            <a:endParaRPr lang="ar-SA" sz="2000" dirty="0">
              <a:latin typeface="Candara" panose="020E0502030303020204" pitchFamily="34" charset="0"/>
            </a:endParaRPr>
          </a:p>
        </p:txBody>
      </p:sp>
      <p:sp>
        <p:nvSpPr>
          <p:cNvPr id="3" name="Rectangle 2"/>
          <p:cNvSpPr/>
          <p:nvPr/>
        </p:nvSpPr>
        <p:spPr>
          <a:xfrm>
            <a:off x="3486921" y="443012"/>
            <a:ext cx="2193229" cy="338554"/>
          </a:xfrm>
          <a:prstGeom prst="rect">
            <a:avLst/>
          </a:prstGeom>
        </p:spPr>
        <p:txBody>
          <a:bodyPr wrap="none">
            <a:spAutoFit/>
          </a:bodyPr>
          <a:lstStyle/>
          <a:p>
            <a:r>
              <a:rPr lang="en-US" sz="1600" b="1" dirty="0">
                <a:solidFill>
                  <a:srgbClr val="CC6600"/>
                </a:solidFill>
                <a:latin typeface="Candara" panose="020E0502030303020204" pitchFamily="34" charset="0"/>
              </a:rPr>
              <a:t>packet Internet groper</a:t>
            </a:r>
            <a:endParaRPr lang="ar-SA"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cxnSp>
        <p:nvCxnSpPr>
          <p:cNvPr id="135" name="Shape 135"/>
          <p:cNvCxnSpPr/>
          <p:nvPr/>
        </p:nvCxnSpPr>
        <p:spPr>
          <a:xfrm>
            <a:off x="419100" y="3092450"/>
            <a:ext cx="5638800" cy="0"/>
          </a:xfrm>
          <a:prstGeom prst="straightConnector1">
            <a:avLst/>
          </a:prstGeom>
          <a:noFill/>
          <a:ln w="12700" cap="rnd" cmpd="sng">
            <a:solidFill>
              <a:schemeClr val="dk1"/>
            </a:solidFill>
            <a:prstDash val="solid"/>
            <a:miter/>
            <a:headEnd type="none" w="med" len="med"/>
            <a:tailEnd type="none" w="med" len="med"/>
          </a:ln>
        </p:spPr>
      </p:cxnSp>
      <p:sp>
        <p:nvSpPr>
          <p:cNvPr id="137" name="Shape 137"/>
          <p:cNvSpPr txBox="1"/>
          <p:nvPr/>
        </p:nvSpPr>
        <p:spPr>
          <a:xfrm>
            <a:off x="203200" y="895350"/>
            <a:ext cx="11493500" cy="2254250"/>
          </a:xfrm>
          <a:prstGeom prst="rect">
            <a:avLst/>
          </a:prstGeom>
          <a:noFill/>
          <a:ln>
            <a:noFill/>
          </a:ln>
        </p:spPr>
        <p:txBody>
          <a:bodyPr lIns="91425" tIns="45700" rIns="91425" bIns="45700" anchor="t" anchorCtr="0">
            <a:noAutofit/>
          </a:bodyPr>
          <a:lstStyle/>
          <a:p>
            <a:pPr>
              <a:lnSpc>
                <a:spcPct val="80000"/>
              </a:lnSpc>
              <a:buClr>
                <a:schemeClr val="dk1"/>
              </a:buClr>
              <a:buSzPct val="100000"/>
              <a:buFont typeface="Arial"/>
              <a:buChar char="•"/>
            </a:pPr>
            <a:r>
              <a:rPr lang="en-US" sz="2000" dirty="0">
                <a:solidFill>
                  <a:srgbClr val="0070C0"/>
                </a:solidFill>
                <a:latin typeface="Candara" panose="020E0502030303020204" pitchFamily="34" charset="0"/>
              </a:rPr>
              <a:t> An </a:t>
            </a:r>
            <a:r>
              <a:rPr lang="en-US" sz="2000" b="1" dirty="0">
                <a:solidFill>
                  <a:srgbClr val="0070C0"/>
                </a:solidFill>
                <a:latin typeface="Candara" panose="020E0502030303020204" pitchFamily="34" charset="0"/>
              </a:rPr>
              <a:t>interactive</a:t>
            </a:r>
            <a:r>
              <a:rPr lang="en-US" sz="2000" dirty="0">
                <a:solidFill>
                  <a:srgbClr val="0070C0"/>
                </a:solidFill>
                <a:latin typeface="Candara" panose="020E0502030303020204" pitchFamily="34" charset="0"/>
              </a:rPr>
              <a:t> </a:t>
            </a:r>
            <a:r>
              <a:rPr lang="en-US" sz="2000" b="1" dirty="0">
                <a:solidFill>
                  <a:srgbClr val="0070C0"/>
                </a:solidFill>
                <a:latin typeface="Candara" panose="020E0502030303020204" pitchFamily="34" charset="0"/>
              </a:rPr>
              <a:t>program</a:t>
            </a:r>
            <a:r>
              <a:rPr lang="en-US" sz="2000" dirty="0">
                <a:solidFill>
                  <a:srgbClr val="0070C0"/>
                </a:solidFill>
                <a:latin typeface="Candara" panose="020E0502030303020204" pitchFamily="34" charset="0"/>
              </a:rPr>
              <a:t> for </a:t>
            </a:r>
            <a:r>
              <a:rPr lang="en-US" sz="2000" b="1" dirty="0">
                <a:solidFill>
                  <a:srgbClr val="0070C0"/>
                </a:solidFill>
                <a:latin typeface="Candara" panose="020E0502030303020204" pitchFamily="34" charset="0"/>
              </a:rPr>
              <a:t>querying</a:t>
            </a:r>
            <a:r>
              <a:rPr lang="en-US" sz="2000" dirty="0">
                <a:solidFill>
                  <a:srgbClr val="0070C0"/>
                </a:solidFill>
                <a:latin typeface="Candara" panose="020E0502030303020204" pitchFamily="34" charset="0"/>
              </a:rPr>
              <a:t> </a:t>
            </a:r>
            <a:r>
              <a:rPr lang="en-US" sz="2000" dirty="0" smtClean="0">
                <a:solidFill>
                  <a:srgbClr val="0070C0"/>
                </a:solidFill>
                <a:latin typeface="Candara" panose="020E0502030303020204" pitchFamily="34" charset="0"/>
              </a:rPr>
              <a:t>Internet</a:t>
            </a:r>
            <a:r>
              <a:rPr lang="en-US" sz="2000" dirty="0">
                <a:solidFill>
                  <a:srgbClr val="0070C0"/>
                </a:solidFill>
                <a:latin typeface="Candara" panose="020E0502030303020204" pitchFamily="34" charset="0"/>
              </a:rPr>
              <a:t> </a:t>
            </a:r>
            <a:r>
              <a:rPr lang="en-US" sz="2000" b="1" dirty="0" smtClean="0">
                <a:solidFill>
                  <a:srgbClr val="0070C0"/>
                </a:solidFill>
                <a:latin typeface="Candara" panose="020E0502030303020204" pitchFamily="34" charset="0"/>
              </a:rPr>
              <a:t>Domain </a:t>
            </a:r>
            <a:r>
              <a:rPr lang="en-US" sz="2000" b="1" dirty="0">
                <a:solidFill>
                  <a:srgbClr val="0070C0"/>
                </a:solidFill>
                <a:latin typeface="Candara" panose="020E0502030303020204" pitchFamily="34" charset="0"/>
              </a:rPr>
              <a:t>Name System servers</a:t>
            </a:r>
          </a:p>
          <a:p>
            <a:pPr>
              <a:lnSpc>
                <a:spcPct val="80000"/>
              </a:lnSpc>
              <a:spcBef>
                <a:spcPts val="1000"/>
              </a:spcBef>
              <a:buClr>
                <a:schemeClr val="dk1"/>
              </a:buClr>
              <a:buSzPct val="100000"/>
              <a:buFont typeface="Arial"/>
              <a:buChar char="•"/>
            </a:pPr>
            <a:r>
              <a:rPr lang="en-US" sz="2000" dirty="0">
                <a:solidFill>
                  <a:schemeClr val="dk1"/>
                </a:solidFill>
                <a:latin typeface="Candara" panose="020E0502030303020204" pitchFamily="34" charset="0"/>
              </a:rPr>
              <a:t> Converts a </a:t>
            </a:r>
            <a:r>
              <a:rPr lang="en-US" sz="2000" b="1" dirty="0">
                <a:solidFill>
                  <a:schemeClr val="dk1"/>
                </a:solidFill>
                <a:latin typeface="Candara" panose="020E0502030303020204" pitchFamily="34" charset="0"/>
              </a:rPr>
              <a:t>hostname </a:t>
            </a:r>
            <a:r>
              <a:rPr lang="en-US" sz="2000" dirty="0">
                <a:solidFill>
                  <a:schemeClr val="dk1"/>
                </a:solidFill>
                <a:latin typeface="Candara" panose="020E0502030303020204" pitchFamily="34" charset="0"/>
              </a:rPr>
              <a:t>into an </a:t>
            </a:r>
            <a:r>
              <a:rPr lang="en-US" sz="2000" b="1" dirty="0">
                <a:solidFill>
                  <a:schemeClr val="dk1"/>
                </a:solidFill>
                <a:latin typeface="Candara" panose="020E0502030303020204" pitchFamily="34" charset="0"/>
              </a:rPr>
              <a:t>IP address </a:t>
            </a:r>
            <a:r>
              <a:rPr lang="en-US" sz="2000" dirty="0">
                <a:solidFill>
                  <a:schemeClr val="dk1"/>
                </a:solidFill>
                <a:latin typeface="Candara" panose="020E0502030303020204" pitchFamily="34" charset="0"/>
              </a:rPr>
              <a:t>and </a:t>
            </a:r>
            <a:r>
              <a:rPr lang="en-US" sz="2000" dirty="0" smtClean="0">
                <a:solidFill>
                  <a:schemeClr val="dk1"/>
                </a:solidFill>
                <a:latin typeface="Candara" panose="020E0502030303020204" pitchFamily="34" charset="0"/>
              </a:rPr>
              <a:t>vice </a:t>
            </a:r>
            <a:r>
              <a:rPr lang="en-US" sz="2000" dirty="0">
                <a:solidFill>
                  <a:schemeClr val="dk1"/>
                </a:solidFill>
                <a:latin typeface="Candara" panose="020E0502030303020204" pitchFamily="34" charset="0"/>
              </a:rPr>
              <a:t>versa querying DNS</a:t>
            </a:r>
          </a:p>
          <a:p>
            <a:pPr>
              <a:lnSpc>
                <a:spcPct val="80000"/>
              </a:lnSpc>
              <a:spcBef>
                <a:spcPts val="1000"/>
              </a:spcBef>
              <a:buClr>
                <a:schemeClr val="dk1"/>
              </a:buClr>
              <a:buSzPct val="100000"/>
              <a:buFont typeface="Arial"/>
              <a:buChar char="•"/>
            </a:pPr>
            <a:r>
              <a:rPr lang="en-US" sz="2000" dirty="0">
                <a:solidFill>
                  <a:srgbClr val="0070C0"/>
                </a:solidFill>
                <a:latin typeface="Candara" panose="020E0502030303020204" pitchFamily="34" charset="0"/>
              </a:rPr>
              <a:t> Useful to </a:t>
            </a:r>
            <a:r>
              <a:rPr lang="en-US" sz="2000" b="1" dirty="0">
                <a:solidFill>
                  <a:srgbClr val="0070C0"/>
                </a:solidFill>
                <a:latin typeface="Candara" panose="020E0502030303020204" pitchFamily="34" charset="0"/>
              </a:rPr>
              <a:t>identify</a:t>
            </a:r>
            <a:r>
              <a:rPr lang="en-US" sz="2000" dirty="0">
                <a:solidFill>
                  <a:srgbClr val="0070C0"/>
                </a:solidFill>
                <a:latin typeface="Candara" panose="020E0502030303020204" pitchFamily="34" charset="0"/>
              </a:rPr>
              <a:t> the </a:t>
            </a:r>
            <a:r>
              <a:rPr lang="en-US" sz="2000" b="1" dirty="0">
                <a:solidFill>
                  <a:srgbClr val="0070C0"/>
                </a:solidFill>
                <a:latin typeface="Candara" panose="020E0502030303020204" pitchFamily="34" charset="0"/>
              </a:rPr>
              <a:t>subnet</a:t>
            </a:r>
            <a:r>
              <a:rPr lang="en-US" sz="2000" dirty="0">
                <a:solidFill>
                  <a:srgbClr val="0070C0"/>
                </a:solidFill>
                <a:latin typeface="Candara" panose="020E0502030303020204" pitchFamily="34" charset="0"/>
              </a:rPr>
              <a:t> a host or node </a:t>
            </a:r>
            <a:r>
              <a:rPr lang="en-US" sz="2000" dirty="0" smtClean="0">
                <a:solidFill>
                  <a:srgbClr val="0070C0"/>
                </a:solidFill>
                <a:latin typeface="Candara" panose="020E0502030303020204" pitchFamily="34" charset="0"/>
              </a:rPr>
              <a:t>belongs </a:t>
            </a:r>
            <a:r>
              <a:rPr lang="en-US" sz="2000" dirty="0">
                <a:solidFill>
                  <a:srgbClr val="0070C0"/>
                </a:solidFill>
                <a:latin typeface="Candara" panose="020E0502030303020204" pitchFamily="34" charset="0"/>
              </a:rPr>
              <a:t>to</a:t>
            </a:r>
          </a:p>
          <a:p>
            <a:pPr>
              <a:lnSpc>
                <a:spcPct val="80000"/>
              </a:lnSpc>
              <a:spcBef>
                <a:spcPts val="1000"/>
              </a:spcBef>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Lists contents of a domain</a:t>
            </a:r>
            <a:r>
              <a:rPr lang="en-US" sz="2000" dirty="0">
                <a:solidFill>
                  <a:schemeClr val="dk1"/>
                </a:solidFill>
                <a:latin typeface="Candara" panose="020E0502030303020204" pitchFamily="34" charset="0"/>
              </a:rPr>
              <a:t>, displaying </a:t>
            </a:r>
            <a:r>
              <a:rPr lang="en-US" sz="2000" dirty="0" smtClean="0">
                <a:solidFill>
                  <a:schemeClr val="dk1"/>
                </a:solidFill>
                <a:latin typeface="Candara" panose="020E0502030303020204" pitchFamily="34" charset="0"/>
              </a:rPr>
              <a:t>DNS record</a:t>
            </a:r>
            <a:endParaRPr lang="en-US" sz="2000" dirty="0">
              <a:solidFill>
                <a:schemeClr val="dk1"/>
              </a:solidFill>
              <a:latin typeface="Candara" panose="020E0502030303020204" pitchFamily="34" charset="0"/>
            </a:endParaRPr>
          </a:p>
          <a:p>
            <a:pPr>
              <a:lnSpc>
                <a:spcPct val="80000"/>
              </a:lnSpc>
              <a:spcBef>
                <a:spcPts val="1000"/>
              </a:spcBef>
              <a:buClr>
                <a:schemeClr val="dk1"/>
              </a:buClr>
              <a:buSzPct val="100000"/>
              <a:buFont typeface="Arial"/>
              <a:buChar char="•"/>
            </a:pPr>
            <a:r>
              <a:rPr lang="en-US" sz="2000" dirty="0">
                <a:solidFill>
                  <a:schemeClr val="dk1"/>
                </a:solidFill>
                <a:latin typeface="Candara" panose="020E0502030303020204" pitchFamily="34" charset="0"/>
              </a:rPr>
              <a:t> Available with BSD UNIX; FTP from uunet.uu.net</a:t>
            </a:r>
          </a:p>
          <a:p>
            <a:pPr>
              <a:lnSpc>
                <a:spcPct val="80000"/>
              </a:lnSpc>
              <a:spcBef>
                <a:spcPts val="1000"/>
              </a:spcBef>
              <a:buClr>
                <a:schemeClr val="dk1"/>
              </a:buClr>
              <a:buSzPct val="100000"/>
              <a:buFont typeface="Arial"/>
              <a:buChar char="•"/>
            </a:pPr>
            <a:r>
              <a:rPr lang="en-US" sz="2000" dirty="0">
                <a:solidFill>
                  <a:schemeClr val="dk1"/>
                </a:solidFill>
                <a:latin typeface="Candara" panose="020E0502030303020204" pitchFamily="34" charset="0"/>
              </a:rPr>
              <a:t> Available in Windows NT</a:t>
            </a:r>
          </a:p>
        </p:txBody>
      </p:sp>
      <p:pic>
        <p:nvPicPr>
          <p:cNvPr id="138" name="Shape 138"/>
          <p:cNvPicPr preferRelativeResize="0"/>
          <p:nvPr/>
        </p:nvPicPr>
        <p:blipFill rotWithShape="1">
          <a:blip r:embed="rId3">
            <a:alphaModFix/>
          </a:blip>
          <a:srcRect/>
          <a:stretch/>
        </p:blipFill>
        <p:spPr>
          <a:xfrm>
            <a:off x="419101" y="4070350"/>
            <a:ext cx="5486399" cy="1835150"/>
          </a:xfrm>
          <a:prstGeom prst="rect">
            <a:avLst/>
          </a:prstGeom>
          <a:noFill/>
          <a:ln>
            <a:noFill/>
          </a:ln>
        </p:spPr>
      </p:pic>
      <p:sp>
        <p:nvSpPr>
          <p:cNvPr id="139" name="Shape 139"/>
          <p:cNvSpPr txBox="1"/>
          <p:nvPr/>
        </p:nvSpPr>
        <p:spPr>
          <a:xfrm>
            <a:off x="-190500" y="3092451"/>
            <a:ext cx="1524000" cy="481011"/>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40" name="Shape 140"/>
          <p:cNvSpPr txBox="1"/>
          <p:nvPr/>
        </p:nvSpPr>
        <p:spPr>
          <a:xfrm>
            <a:off x="250825" y="3586162"/>
            <a:ext cx="1312862"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Example:</a:t>
            </a:r>
          </a:p>
        </p:txBody>
      </p:sp>
      <p:cxnSp>
        <p:nvCxnSpPr>
          <p:cNvPr id="143" name="Shape 143"/>
          <p:cNvCxnSpPr/>
          <p:nvPr/>
        </p:nvCxnSpPr>
        <p:spPr>
          <a:xfrm>
            <a:off x="279400" y="330200"/>
            <a:ext cx="5638800" cy="0"/>
          </a:xfrm>
          <a:prstGeom prst="straightConnector1">
            <a:avLst/>
          </a:prstGeom>
          <a:noFill/>
          <a:ln w="12700" cap="rnd" cmpd="sng">
            <a:solidFill>
              <a:schemeClr val="dk1"/>
            </a:solidFill>
            <a:prstDash val="solid"/>
            <a:miter/>
            <a:headEnd type="none" w="med" len="med"/>
            <a:tailEnd type="none" w="med" len="med"/>
          </a:ln>
        </p:spPr>
      </p:cxnSp>
      <p:sp>
        <p:nvSpPr>
          <p:cNvPr id="144" name="Shape 144"/>
          <p:cNvSpPr txBox="1"/>
          <p:nvPr/>
        </p:nvSpPr>
        <p:spPr>
          <a:xfrm>
            <a:off x="279401" y="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145" name="Shape 145"/>
          <p:cNvSpPr txBox="1">
            <a:spLocks noGrp="1"/>
          </p:cNvSpPr>
          <p:nvPr>
            <p:ph type="title"/>
          </p:nvPr>
        </p:nvSpPr>
        <p:spPr>
          <a:xfrm>
            <a:off x="279401" y="361951"/>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CC6600"/>
                </a:solidFill>
              </a:rPr>
              <a:t>nslookup</a:t>
            </a:r>
          </a:p>
        </p:txBody>
      </p:sp>
      <p:sp>
        <p:nvSpPr>
          <p:cNvPr id="2" name="TextBox 1"/>
          <p:cNvSpPr txBox="1"/>
          <p:nvPr/>
        </p:nvSpPr>
        <p:spPr>
          <a:xfrm>
            <a:off x="533400" y="6680200"/>
            <a:ext cx="11309506" cy="1938992"/>
          </a:xfrm>
          <a:prstGeom prst="rect">
            <a:avLst/>
          </a:prstGeom>
          <a:noFill/>
        </p:spPr>
        <p:txBody>
          <a:bodyPr wrap="none" rtlCol="1">
            <a:spAutoFit/>
          </a:bodyPr>
          <a:lstStyle/>
          <a:p>
            <a:r>
              <a:rPr lang="en-US" sz="2000" dirty="0">
                <a:latin typeface="Candara" panose="020E0502030303020204" pitchFamily="34" charset="0"/>
              </a:rPr>
              <a:t>The </a:t>
            </a:r>
            <a:r>
              <a:rPr lang="en-US" sz="2000" b="1" dirty="0">
                <a:latin typeface="Candara" panose="020E0502030303020204" pitchFamily="34" charset="0"/>
              </a:rPr>
              <a:t>UNIX commands</a:t>
            </a:r>
            <a:r>
              <a:rPr lang="en-US" sz="2000" dirty="0">
                <a:latin typeface="Candara" panose="020E0502030303020204" pitchFamily="34" charset="0"/>
              </a:rPr>
              <a:t>, </a:t>
            </a:r>
            <a:r>
              <a:rPr lang="en-US" sz="2000" b="1" dirty="0">
                <a:solidFill>
                  <a:srgbClr val="CC6600"/>
                </a:solidFill>
                <a:latin typeface="Candara" panose="020E0502030303020204" pitchFamily="34" charset="0"/>
              </a:rPr>
              <a:t>nslookup</a:t>
            </a:r>
            <a:r>
              <a:rPr lang="en-US" sz="2000" dirty="0" smtClean="0">
                <a:latin typeface="Candara" panose="020E0502030303020204" pitchFamily="34" charset="0"/>
              </a:rPr>
              <a:t>, </a:t>
            </a:r>
            <a:r>
              <a:rPr lang="en-US" sz="2000" b="1" dirty="0" smtClean="0">
                <a:solidFill>
                  <a:srgbClr val="CC6600"/>
                </a:solidFill>
                <a:latin typeface="Candara" panose="020E0502030303020204" pitchFamily="34" charset="0"/>
              </a:rPr>
              <a:t>host</a:t>
            </a:r>
            <a:r>
              <a:rPr lang="en-US" sz="2000" dirty="0">
                <a:latin typeface="Candara" panose="020E0502030303020204" pitchFamily="34" charset="0"/>
              </a:rPr>
              <a:t>, and </a:t>
            </a:r>
            <a:r>
              <a:rPr lang="en-US" sz="2000" b="1" dirty="0">
                <a:solidFill>
                  <a:srgbClr val="CC6600"/>
                </a:solidFill>
                <a:latin typeface="Candara" panose="020E0502030303020204" pitchFamily="34" charset="0"/>
              </a:rPr>
              <a:t>dig</a:t>
            </a:r>
            <a:r>
              <a:rPr lang="en-US" sz="2000" dirty="0">
                <a:latin typeface="Candara" panose="020E0502030303020204" pitchFamily="34" charset="0"/>
              </a:rPr>
              <a:t>, are useful for obtaining names and addresses on hosts</a:t>
            </a:r>
          </a:p>
          <a:p>
            <a:r>
              <a:rPr lang="en-US" sz="2000" dirty="0">
                <a:latin typeface="Candara" panose="020E0502030303020204" pitchFamily="34" charset="0"/>
              </a:rPr>
              <a:t>and domain name servers. A domain name server provides the service of locating IP addresses. </a:t>
            </a:r>
            <a:r>
              <a:rPr lang="en-US" sz="2000" dirty="0" smtClean="0">
                <a:latin typeface="Candara" panose="020E0502030303020204" pitchFamily="34" charset="0"/>
              </a:rPr>
              <a:t>The</a:t>
            </a:r>
            <a:endParaRPr lang="en-US" sz="2000" dirty="0">
              <a:latin typeface="Candara" panose="020E0502030303020204" pitchFamily="34" charset="0"/>
            </a:endParaRPr>
          </a:p>
          <a:p>
            <a:r>
              <a:rPr lang="en-US" sz="2000" b="1" dirty="0">
                <a:solidFill>
                  <a:srgbClr val="CC6600"/>
                </a:solidFill>
                <a:latin typeface="Candara" panose="020E0502030303020204" pitchFamily="34" charset="0"/>
              </a:rPr>
              <a:t>nslookup tool </a:t>
            </a:r>
            <a:r>
              <a:rPr lang="en-US" sz="2000" b="1" dirty="0">
                <a:solidFill>
                  <a:srgbClr val="0070C0"/>
                </a:solidFill>
                <a:latin typeface="Candara" panose="020E0502030303020204" pitchFamily="34" charset="0"/>
              </a:rPr>
              <a:t>is an interactive program for making queries to the domain name server for translating</a:t>
            </a:r>
          </a:p>
          <a:p>
            <a:r>
              <a:rPr lang="en-US" sz="2000" b="1" dirty="0">
                <a:solidFill>
                  <a:srgbClr val="0070C0"/>
                </a:solidFill>
                <a:latin typeface="Candara" panose="020E0502030303020204" pitchFamily="34" charset="0"/>
              </a:rPr>
              <a:t>the host name to the IP address and vice versa. </a:t>
            </a:r>
            <a:r>
              <a:rPr lang="en-US" sz="2000" dirty="0">
                <a:latin typeface="Candara" panose="020E0502030303020204" pitchFamily="34" charset="0"/>
              </a:rPr>
              <a:t>The command, by default, sends the query to the local</a:t>
            </a:r>
          </a:p>
          <a:p>
            <a:r>
              <a:rPr lang="en-US" sz="2000" dirty="0">
                <a:latin typeface="Candara" panose="020E0502030303020204" pitchFamily="34" charset="0"/>
              </a:rPr>
              <a:t>domain name server, but any other server can also be specified. The command </a:t>
            </a:r>
            <a:r>
              <a:rPr lang="en-US" sz="2000" b="1" dirty="0">
                <a:solidFill>
                  <a:srgbClr val="CC6600"/>
                </a:solidFill>
                <a:latin typeface="Candara" panose="020E0502030303020204" pitchFamily="34" charset="0"/>
              </a:rPr>
              <a:t>dig</a:t>
            </a:r>
            <a:r>
              <a:rPr lang="en-US" sz="2000" dirty="0">
                <a:solidFill>
                  <a:srgbClr val="CC6600"/>
                </a:solidFill>
                <a:latin typeface="Candara" panose="020E0502030303020204" pitchFamily="34" charset="0"/>
              </a:rPr>
              <a:t> </a:t>
            </a:r>
            <a:r>
              <a:rPr lang="en-US" sz="2000" dirty="0">
                <a:latin typeface="Candara" panose="020E0502030303020204" pitchFamily="34" charset="0"/>
              </a:rPr>
              <a:t>is a more powerful</a:t>
            </a:r>
          </a:p>
          <a:p>
            <a:r>
              <a:rPr lang="en-US" sz="2000" b="1" dirty="0">
                <a:latin typeface="Candara" panose="020E0502030303020204" pitchFamily="34" charset="0"/>
              </a:rPr>
              <a:t>replacement</a:t>
            </a:r>
            <a:r>
              <a:rPr lang="en-US" sz="2000" dirty="0">
                <a:latin typeface="Candara" panose="020E0502030303020204" pitchFamily="34" charset="0"/>
              </a:rPr>
              <a:t> for </a:t>
            </a:r>
            <a:r>
              <a:rPr lang="en-US" sz="2000" dirty="0">
                <a:solidFill>
                  <a:srgbClr val="CC6600"/>
                </a:solidFill>
                <a:latin typeface="Candara" panose="020E0502030303020204" pitchFamily="34" charset="0"/>
              </a:rPr>
              <a:t>nslookup</a:t>
            </a:r>
            <a:r>
              <a:rPr lang="en-US" sz="2000" dirty="0">
                <a:latin typeface="Candara" panose="020E0502030303020204" pitchFamily="34" charset="0"/>
              </a:rPr>
              <a:t>.</a:t>
            </a:r>
            <a:endParaRPr lang="ar-SA" sz="20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cxnSp>
        <p:nvCxnSpPr>
          <p:cNvPr id="152" name="Shape 152"/>
          <p:cNvCxnSpPr/>
          <p:nvPr/>
        </p:nvCxnSpPr>
        <p:spPr>
          <a:xfrm>
            <a:off x="215900" y="2319336"/>
            <a:ext cx="5638800" cy="0"/>
          </a:xfrm>
          <a:prstGeom prst="straightConnector1">
            <a:avLst/>
          </a:prstGeom>
          <a:noFill/>
          <a:ln w="12700" cap="rnd" cmpd="sng">
            <a:solidFill>
              <a:schemeClr val="dk1"/>
            </a:solidFill>
            <a:prstDash val="solid"/>
            <a:miter/>
            <a:headEnd type="none" w="med" len="med"/>
            <a:tailEnd type="none" w="med" len="med"/>
          </a:ln>
        </p:spPr>
      </p:cxnSp>
      <p:sp>
        <p:nvSpPr>
          <p:cNvPr id="154" name="Shape 154"/>
          <p:cNvSpPr txBox="1"/>
          <p:nvPr/>
        </p:nvSpPr>
        <p:spPr>
          <a:xfrm>
            <a:off x="368300" y="971550"/>
            <a:ext cx="7366000" cy="703262"/>
          </a:xfrm>
          <a:prstGeom prst="rect">
            <a:avLst/>
          </a:prstGeom>
          <a:noFill/>
          <a:ln>
            <a:noFill/>
          </a:ln>
        </p:spPr>
        <p:txBody>
          <a:bodyPr lIns="91425" tIns="45700" rIns="91425" bIns="45700" anchor="t" anchorCtr="0">
            <a:noAutofit/>
          </a:bodyPr>
          <a:lstStyle/>
          <a:p>
            <a:pPr>
              <a:buClr>
                <a:schemeClr val="dk1"/>
              </a:buClr>
              <a:buSzPct val="25000"/>
            </a:pPr>
            <a:r>
              <a:rPr lang="en-US" sz="2400" dirty="0">
                <a:solidFill>
                  <a:srgbClr val="0070C0"/>
                </a:solidFill>
                <a:latin typeface="Candara" panose="020E0502030303020204" pitchFamily="34" charset="0"/>
              </a:rPr>
              <a:t>Used to </a:t>
            </a:r>
            <a:r>
              <a:rPr lang="en-US" sz="2400" b="1" dirty="0">
                <a:solidFill>
                  <a:srgbClr val="0070C0"/>
                </a:solidFill>
                <a:latin typeface="Candara" panose="020E0502030303020204" pitchFamily="34" charset="0"/>
              </a:rPr>
              <a:t>gather lots of information on </a:t>
            </a:r>
            <a:r>
              <a:rPr lang="en-US" sz="2400" b="1" dirty="0" smtClean="0">
                <a:solidFill>
                  <a:srgbClr val="0070C0"/>
                </a:solidFill>
                <a:latin typeface="Candara" panose="020E0502030303020204" pitchFamily="34" charset="0"/>
              </a:rPr>
              <a:t>hosts </a:t>
            </a:r>
            <a:r>
              <a:rPr lang="en-US" sz="2400" dirty="0" smtClean="0">
                <a:solidFill>
                  <a:srgbClr val="0070C0"/>
                </a:solidFill>
                <a:latin typeface="Candara" panose="020E0502030303020204" pitchFamily="34" charset="0"/>
              </a:rPr>
              <a:t>from </a:t>
            </a:r>
            <a:r>
              <a:rPr lang="en-US" sz="2400" b="1" dirty="0">
                <a:solidFill>
                  <a:srgbClr val="0070C0"/>
                </a:solidFill>
                <a:latin typeface="Candara" panose="020E0502030303020204" pitchFamily="34" charset="0"/>
              </a:rPr>
              <a:t>DNS</a:t>
            </a:r>
          </a:p>
        </p:txBody>
      </p:sp>
      <p:sp>
        <p:nvSpPr>
          <p:cNvPr id="155" name="Shape 155"/>
          <p:cNvSpPr txBox="1"/>
          <p:nvPr/>
        </p:nvSpPr>
        <p:spPr>
          <a:xfrm>
            <a:off x="63500" y="3333751"/>
            <a:ext cx="6170612" cy="2298699"/>
          </a:xfrm>
          <a:prstGeom prst="rect">
            <a:avLst/>
          </a:prstGeom>
          <a:noFill/>
          <a:ln>
            <a:noFill/>
          </a:ln>
        </p:spPr>
        <p:txBody>
          <a:bodyPr lIns="91425" tIns="45700" rIns="91425" bIns="45700" anchor="t" anchorCtr="0">
            <a:noAutofit/>
          </a:bodyPr>
          <a:lstStyle/>
          <a:p>
            <a:pPr>
              <a:lnSpc>
                <a:spcPct val="90000"/>
              </a:lnSpc>
              <a:buClr>
                <a:srgbClr val="000000"/>
              </a:buClr>
              <a:buSzPct val="25000"/>
            </a:pPr>
            <a:r>
              <a:rPr lang="en-US" sz="1600" dirty="0">
                <a:latin typeface="Candara" panose="020E0502030303020204" pitchFamily="34" charset="0"/>
              </a:rPr>
              <a:t>[beluga]~&gt; dig +</a:t>
            </a:r>
            <a:r>
              <a:rPr lang="en-US" sz="1600" dirty="0" err="1">
                <a:latin typeface="Candara" panose="020E0502030303020204" pitchFamily="34" charset="0"/>
              </a:rPr>
              <a:t>nocomments</a:t>
            </a:r>
            <a:r>
              <a:rPr lang="en-US" sz="1600" dirty="0">
                <a:latin typeface="Candara" panose="020E0502030303020204" pitchFamily="34" charset="0"/>
              </a:rPr>
              <a:t> nimbus.tenet.res.in</a:t>
            </a:r>
            <a:br>
              <a:rPr lang="en-US" sz="1600" dirty="0">
                <a:latin typeface="Candara" panose="020E0502030303020204" pitchFamily="34" charset="0"/>
              </a:rPr>
            </a:br>
            <a:r>
              <a:rPr lang="en-US" sz="1600" dirty="0">
                <a:latin typeface="Candara" panose="020E0502030303020204" pitchFamily="34" charset="0"/>
              </a:rPr>
              <a:t>nimbus.tenet.res.in.	604800	IN	A      203.199.255.4</a:t>
            </a:r>
            <a:br>
              <a:rPr lang="en-US" sz="1600" dirty="0">
                <a:latin typeface="Candara" panose="020E0502030303020204" pitchFamily="34" charset="0"/>
              </a:rPr>
            </a:br>
            <a:r>
              <a:rPr lang="en-US" sz="1600" dirty="0">
                <a:latin typeface="Candara" panose="020E0502030303020204" pitchFamily="34" charset="0"/>
              </a:rPr>
              <a:t>tenet.res.in.	604800	IN	NS   volcano.tenet.res.in. </a:t>
            </a:r>
            <a:br>
              <a:rPr lang="en-US" sz="1600" dirty="0">
                <a:latin typeface="Candara" panose="020E0502030303020204" pitchFamily="34" charset="0"/>
              </a:rPr>
            </a:br>
            <a:r>
              <a:rPr lang="en-US" sz="1600" dirty="0">
                <a:latin typeface="Candara" panose="020E0502030303020204" pitchFamily="34" charset="0"/>
              </a:rPr>
              <a:t>tenet.res.in.	604800	IN	NS   lantana.tenet.res.in. </a:t>
            </a:r>
            <a:br>
              <a:rPr lang="en-US" sz="1600" dirty="0">
                <a:latin typeface="Candara" panose="020E0502030303020204" pitchFamily="34" charset="0"/>
              </a:rPr>
            </a:br>
            <a:r>
              <a:rPr lang="en-US" sz="1600" dirty="0">
                <a:latin typeface="Candara" panose="020E0502030303020204" pitchFamily="34" charset="0"/>
              </a:rPr>
              <a:t>volcano.tenet.res.in.	604800	IN	A     203.199.255.3</a:t>
            </a:r>
            <a:br>
              <a:rPr lang="en-US" sz="1600" dirty="0">
                <a:latin typeface="Candara" panose="020E0502030303020204" pitchFamily="34" charset="0"/>
              </a:rPr>
            </a:br>
            <a:r>
              <a:rPr lang="en-US" sz="1600" dirty="0">
                <a:latin typeface="Candara" panose="020E0502030303020204" pitchFamily="34" charset="0"/>
              </a:rPr>
              <a:t>;; Query time: 2 </a:t>
            </a:r>
            <a:r>
              <a:rPr lang="en-US" sz="1600" dirty="0" err="1">
                <a:latin typeface="Candara" panose="020E0502030303020204" pitchFamily="34" charset="0"/>
              </a:rPr>
              <a:t>msec</a:t>
            </a:r>
            <a:r>
              <a:rPr lang="en-US" sz="1600" dirty="0">
                <a:latin typeface="Candara" panose="020E0502030303020204" pitchFamily="34" charset="0"/>
              </a:rPr>
              <a:t/>
            </a:r>
            <a:br>
              <a:rPr lang="en-US" sz="1600" dirty="0">
                <a:latin typeface="Candara" panose="020E0502030303020204" pitchFamily="34" charset="0"/>
              </a:rPr>
            </a:br>
            <a:r>
              <a:rPr lang="en-US" sz="1600" dirty="0">
                <a:latin typeface="Candara" panose="020E0502030303020204" pitchFamily="34" charset="0"/>
              </a:rPr>
              <a:t>;; SERVER: 203.199.255.3#53(203.199.255.3)</a:t>
            </a:r>
            <a:br>
              <a:rPr lang="en-US" sz="1600" dirty="0">
                <a:latin typeface="Candara" panose="020E0502030303020204" pitchFamily="34" charset="0"/>
              </a:rPr>
            </a:br>
            <a:r>
              <a:rPr lang="en-US" sz="1600" dirty="0">
                <a:latin typeface="Candara" panose="020E0502030303020204" pitchFamily="34" charset="0"/>
              </a:rPr>
              <a:t>;; WHEN: Fri Mar  6 14:12:43 2009</a:t>
            </a:r>
            <a:br>
              <a:rPr lang="en-US" sz="1600" dirty="0">
                <a:latin typeface="Candara" panose="020E0502030303020204" pitchFamily="34" charset="0"/>
              </a:rPr>
            </a:br>
            <a:r>
              <a:rPr lang="en-US" sz="1600" dirty="0">
                <a:latin typeface="Candara" panose="020E0502030303020204" pitchFamily="34" charset="0"/>
              </a:rPr>
              <a:t>;; MSG SIZE  rcvd: 149</a:t>
            </a:r>
            <a:br>
              <a:rPr lang="en-US" sz="1600" dirty="0">
                <a:latin typeface="Candara" panose="020E0502030303020204" pitchFamily="34" charset="0"/>
              </a:rPr>
            </a:br>
            <a:r>
              <a:rPr lang="en-US" sz="1600" dirty="0">
                <a:latin typeface="Candara" panose="020E0502030303020204" pitchFamily="34" charset="0"/>
              </a:rPr>
              <a:t>[beluga]~&gt;</a:t>
            </a:r>
          </a:p>
        </p:txBody>
      </p:sp>
      <p:sp>
        <p:nvSpPr>
          <p:cNvPr id="156" name="Shape 156"/>
          <p:cNvSpPr txBox="1"/>
          <p:nvPr/>
        </p:nvSpPr>
        <p:spPr>
          <a:xfrm>
            <a:off x="-393700" y="234315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57" name="Shape 157"/>
          <p:cNvSpPr txBox="1"/>
          <p:nvPr/>
        </p:nvSpPr>
        <p:spPr>
          <a:xfrm>
            <a:off x="47625" y="2836861"/>
            <a:ext cx="1243012"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Example:</a:t>
            </a:r>
          </a:p>
        </p:txBody>
      </p:sp>
      <p:cxnSp>
        <p:nvCxnSpPr>
          <p:cNvPr id="160" name="Shape 160"/>
          <p:cNvCxnSpPr/>
          <p:nvPr/>
        </p:nvCxnSpPr>
        <p:spPr>
          <a:xfrm>
            <a:off x="139700" y="330200"/>
            <a:ext cx="5638800" cy="0"/>
          </a:xfrm>
          <a:prstGeom prst="straightConnector1">
            <a:avLst/>
          </a:prstGeom>
          <a:noFill/>
          <a:ln w="12700" cap="rnd" cmpd="sng">
            <a:solidFill>
              <a:schemeClr val="dk1"/>
            </a:solidFill>
            <a:prstDash val="solid"/>
            <a:miter/>
            <a:headEnd type="none" w="med" len="med"/>
            <a:tailEnd type="none" w="med" len="med"/>
          </a:ln>
        </p:spPr>
      </p:cxnSp>
      <p:sp>
        <p:nvSpPr>
          <p:cNvPr id="161" name="Shape 161"/>
          <p:cNvSpPr txBox="1"/>
          <p:nvPr/>
        </p:nvSpPr>
        <p:spPr>
          <a:xfrm>
            <a:off x="139701" y="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162" name="Shape 162"/>
          <p:cNvSpPr txBox="1">
            <a:spLocks noGrp="1"/>
          </p:cNvSpPr>
          <p:nvPr>
            <p:ph type="title"/>
          </p:nvPr>
        </p:nvSpPr>
        <p:spPr>
          <a:xfrm>
            <a:off x="139701" y="361951"/>
            <a:ext cx="5829299" cy="609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CC6600"/>
                </a:solidFill>
              </a:rPr>
              <a:t>Domain Name Groper: dig</a:t>
            </a:r>
          </a:p>
        </p:txBody>
      </p:sp>
      <p:sp>
        <p:nvSpPr>
          <p:cNvPr id="2" name="TextBox 1"/>
          <p:cNvSpPr txBox="1"/>
          <p:nvPr/>
        </p:nvSpPr>
        <p:spPr>
          <a:xfrm>
            <a:off x="355600" y="6299200"/>
            <a:ext cx="11328742" cy="1631216"/>
          </a:xfrm>
          <a:prstGeom prst="rect">
            <a:avLst/>
          </a:prstGeom>
          <a:noFill/>
        </p:spPr>
        <p:txBody>
          <a:bodyPr wrap="none" rtlCol="1">
            <a:spAutoFit/>
          </a:bodyPr>
          <a:lstStyle/>
          <a:p>
            <a:r>
              <a:rPr lang="en-US" sz="2000" b="1" dirty="0" smtClean="0">
                <a:solidFill>
                  <a:srgbClr val="CC6600"/>
                </a:solidFill>
                <a:latin typeface="Candara" panose="020E0502030303020204" pitchFamily="34" charset="0"/>
              </a:rPr>
              <a:t>dig</a:t>
            </a:r>
            <a:r>
              <a:rPr lang="en-US" sz="2000" dirty="0" smtClean="0">
                <a:solidFill>
                  <a:srgbClr val="CC6600"/>
                </a:solidFill>
                <a:latin typeface="Candara" panose="020E0502030303020204" pitchFamily="34" charset="0"/>
              </a:rPr>
              <a:t> </a:t>
            </a:r>
            <a:r>
              <a:rPr lang="en-US" sz="2000" dirty="0" smtClean="0">
                <a:latin typeface="Candara" panose="020E0502030303020204" pitchFamily="34" charset="0"/>
              </a:rPr>
              <a:t>or </a:t>
            </a:r>
            <a:r>
              <a:rPr lang="en-US" sz="2000" b="1" dirty="0">
                <a:solidFill>
                  <a:srgbClr val="CC6600"/>
                </a:solidFill>
                <a:latin typeface="Candara" panose="020E0502030303020204" pitchFamily="34" charset="0"/>
              </a:rPr>
              <a:t>nslookup</a:t>
            </a:r>
            <a:r>
              <a:rPr lang="en-US" sz="2000" dirty="0">
                <a:solidFill>
                  <a:srgbClr val="CC6600"/>
                </a:solidFill>
                <a:latin typeface="Candara" panose="020E0502030303020204" pitchFamily="34" charset="0"/>
              </a:rPr>
              <a:t> </a:t>
            </a:r>
            <a:r>
              <a:rPr lang="en-US" sz="2000" dirty="0">
                <a:latin typeface="Candara" panose="020E0502030303020204" pitchFamily="34" charset="0"/>
              </a:rPr>
              <a:t>can help when one wants to find all the hosts on a local area network (LAN).This can</a:t>
            </a:r>
          </a:p>
          <a:p>
            <a:r>
              <a:rPr lang="en-US" sz="2000" dirty="0">
                <a:latin typeface="Candara" panose="020E0502030303020204" pitchFamily="34" charset="0"/>
              </a:rPr>
              <a:t>be done using a broadcast ping on the LAN. We need to know the IP address to execute this command,</a:t>
            </a:r>
          </a:p>
          <a:p>
            <a:r>
              <a:rPr lang="en-US" sz="2000" dirty="0">
                <a:latin typeface="Candara" panose="020E0502030303020204" pitchFamily="34" charset="0"/>
              </a:rPr>
              <a:t>which we may not know. However, </a:t>
            </a:r>
            <a:r>
              <a:rPr lang="en-US" sz="2000" dirty="0" smtClean="0">
                <a:latin typeface="Candara" panose="020E0502030303020204" pitchFamily="34" charset="0"/>
              </a:rPr>
              <a:t>if we </a:t>
            </a:r>
            <a:r>
              <a:rPr lang="en-US" sz="2000" dirty="0">
                <a:latin typeface="Candara" panose="020E0502030303020204" pitchFamily="34" charset="0"/>
              </a:rPr>
              <a:t>know a host name on the LAN</a:t>
            </a:r>
            <a:r>
              <a:rPr lang="en-US" sz="2000" dirty="0" smtClean="0">
                <a:latin typeface="Candara" panose="020E0502030303020204" pitchFamily="34" charset="0"/>
              </a:rPr>
              <a:t>, we </a:t>
            </a:r>
            <a:r>
              <a:rPr lang="en-US" sz="2000" dirty="0">
                <a:latin typeface="Candara" panose="020E0502030303020204" pitchFamily="34" charset="0"/>
              </a:rPr>
              <a:t>could obtain the </a:t>
            </a:r>
            <a:r>
              <a:rPr lang="en-US" sz="2000" dirty="0" smtClean="0">
                <a:latin typeface="Candara" panose="020E0502030303020204" pitchFamily="34" charset="0"/>
              </a:rPr>
              <a:t>IP address</a:t>
            </a:r>
            <a:endParaRPr lang="en-US" sz="2000" dirty="0">
              <a:latin typeface="Candara" panose="020E0502030303020204" pitchFamily="34" charset="0"/>
            </a:endParaRPr>
          </a:p>
          <a:p>
            <a:r>
              <a:rPr lang="en-US" sz="2000" dirty="0">
                <a:latin typeface="Candara" panose="020E0502030303020204" pitchFamily="34" charset="0"/>
              </a:rPr>
              <a:t>using nslookup</a:t>
            </a:r>
            <a:r>
              <a:rPr lang="en-US" sz="2000" dirty="0" smtClean="0">
                <a:latin typeface="Candara" panose="020E0502030303020204" pitchFamily="34" charset="0"/>
              </a:rPr>
              <a:t>.</a:t>
            </a:r>
          </a:p>
          <a:p>
            <a:r>
              <a:rPr lang="en-US" sz="2000" dirty="0">
                <a:latin typeface="Candara" panose="020E0502030303020204" pitchFamily="34" charset="0"/>
              </a:rPr>
              <a:t>The interactive command </a:t>
            </a:r>
            <a:r>
              <a:rPr lang="en-US" sz="2000" b="1" dirty="0">
                <a:solidFill>
                  <a:srgbClr val="CC6600"/>
                </a:solidFill>
                <a:latin typeface="Candara" panose="020E0502030303020204" pitchFamily="34" charset="0"/>
              </a:rPr>
              <a:t>host</a:t>
            </a:r>
            <a:r>
              <a:rPr lang="en-US" sz="2000" dirty="0">
                <a:solidFill>
                  <a:srgbClr val="CC6600"/>
                </a:solidFill>
                <a:latin typeface="Candara" panose="020E0502030303020204" pitchFamily="34" charset="0"/>
              </a:rPr>
              <a:t> </a:t>
            </a:r>
            <a:r>
              <a:rPr lang="en-US" sz="2000" dirty="0">
                <a:latin typeface="Candara" panose="020E0502030303020204" pitchFamily="34" charset="0"/>
              </a:rPr>
              <a:t>can also be used to get the host name using the domain name server.</a:t>
            </a:r>
            <a:endParaRPr lang="ar-SA" sz="20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Shape 168"/>
          <p:cNvSpPr txBox="1"/>
          <p:nvPr/>
        </p:nvSpPr>
        <p:spPr>
          <a:xfrm>
            <a:off x="4533901" y="8210551"/>
            <a:ext cx="1428749" cy="538161"/>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ea typeface="Times New Roman"/>
                <a:cs typeface="Times New Roman"/>
                <a:sym typeface="Times New Roman"/>
              </a:rPr>
              <a:t>*</a:t>
            </a:r>
          </a:p>
        </p:txBody>
      </p:sp>
      <p:cxnSp>
        <p:nvCxnSpPr>
          <p:cNvPr id="169" name="Shape 169"/>
          <p:cNvCxnSpPr/>
          <p:nvPr/>
        </p:nvCxnSpPr>
        <p:spPr>
          <a:xfrm>
            <a:off x="266700" y="4565650"/>
            <a:ext cx="5638800" cy="0"/>
          </a:xfrm>
          <a:prstGeom prst="straightConnector1">
            <a:avLst/>
          </a:prstGeom>
          <a:noFill/>
          <a:ln w="12700" cap="rnd" cmpd="sng">
            <a:solidFill>
              <a:schemeClr val="dk1"/>
            </a:solidFill>
            <a:prstDash val="solid"/>
            <a:miter/>
            <a:headEnd type="none" w="med" len="med"/>
            <a:tailEnd type="none" w="med" len="med"/>
          </a:ln>
        </p:spPr>
      </p:cxnSp>
      <p:sp>
        <p:nvSpPr>
          <p:cNvPr id="170" name="Shape 170"/>
          <p:cNvSpPr txBox="1"/>
          <p:nvPr/>
        </p:nvSpPr>
        <p:spPr>
          <a:xfrm>
            <a:off x="5295900" y="8094662"/>
            <a:ext cx="762000" cy="336549"/>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sp>
        <p:nvSpPr>
          <p:cNvPr id="171" name="Shape 171"/>
          <p:cNvSpPr txBox="1"/>
          <p:nvPr/>
        </p:nvSpPr>
        <p:spPr>
          <a:xfrm>
            <a:off x="190501" y="1657351"/>
            <a:ext cx="5981699" cy="1035049"/>
          </a:xfrm>
          <a:prstGeom prst="rect">
            <a:avLst/>
          </a:prstGeom>
          <a:noFill/>
          <a:ln>
            <a:noFill/>
          </a:ln>
        </p:spPr>
        <p:txBody>
          <a:bodyPr lIns="91425" tIns="45700" rIns="91425" bIns="45700" anchor="t" anchorCtr="0">
            <a:noAutofit/>
          </a:bodyPr>
          <a:lstStyle/>
          <a:p>
            <a:pPr>
              <a:lnSpc>
                <a:spcPct val="75000"/>
              </a:lnSpc>
              <a:buClr>
                <a:schemeClr val="dk1"/>
              </a:buClr>
              <a:buSzPct val="100000"/>
              <a:buFont typeface="Arial"/>
              <a:buChar char="•"/>
            </a:pPr>
            <a:r>
              <a:rPr lang="en-US" sz="2000" dirty="0">
                <a:solidFill>
                  <a:schemeClr val="dk1"/>
                </a:solidFill>
                <a:latin typeface="Candara" panose="020E0502030303020204" pitchFamily="34" charset="0"/>
              </a:rPr>
              <a:t> Command: host</a:t>
            </a:r>
          </a:p>
          <a:p>
            <a:pPr>
              <a:lnSpc>
                <a:spcPct val="75000"/>
              </a:lnSpc>
              <a:spcBef>
                <a:spcPts val="1000"/>
              </a:spcBef>
              <a:buClr>
                <a:schemeClr val="dk1"/>
              </a:buClr>
              <a:buSzPct val="100000"/>
              <a:buFont typeface="Arial"/>
              <a:buChar char="•"/>
            </a:pPr>
            <a:r>
              <a:rPr lang="en-US" sz="2000" dirty="0">
                <a:solidFill>
                  <a:schemeClr val="dk1"/>
                </a:solidFill>
                <a:latin typeface="Candara" panose="020E0502030303020204" pitchFamily="34" charset="0"/>
              </a:rPr>
              <a:t> Displays host names using DNS</a:t>
            </a:r>
          </a:p>
          <a:p>
            <a:pPr>
              <a:lnSpc>
                <a:spcPct val="75000"/>
              </a:lnSpc>
              <a:spcBef>
                <a:spcPts val="1000"/>
              </a:spcBef>
              <a:buClr>
                <a:schemeClr val="dk1"/>
              </a:buClr>
              <a:buSzPct val="100000"/>
              <a:buFont typeface="Arial"/>
              <a:buChar char="•"/>
            </a:pPr>
            <a:r>
              <a:rPr lang="en-US" sz="2000" dirty="0">
                <a:solidFill>
                  <a:schemeClr val="dk1"/>
                </a:solidFill>
                <a:latin typeface="Candara" panose="020E0502030303020204" pitchFamily="34" charset="0"/>
              </a:rPr>
              <a:t> Available from ftp.nikhef.nl:/pub/network/</a:t>
            </a:r>
            <a:r>
              <a:rPr lang="en-US" sz="2000" dirty="0" err="1">
                <a:solidFill>
                  <a:schemeClr val="dk1"/>
                </a:solidFill>
                <a:latin typeface="Candara" panose="020E0502030303020204" pitchFamily="34" charset="0"/>
              </a:rPr>
              <a:t>host.tar.Z</a:t>
            </a:r>
            <a:endParaRPr lang="en-US" sz="2000" dirty="0">
              <a:solidFill>
                <a:schemeClr val="dk1"/>
              </a:solidFill>
              <a:latin typeface="Candara" panose="020E0502030303020204" pitchFamily="34" charset="0"/>
            </a:endParaRPr>
          </a:p>
        </p:txBody>
      </p:sp>
      <p:sp>
        <p:nvSpPr>
          <p:cNvPr id="172" name="Shape 172"/>
          <p:cNvSpPr txBox="1"/>
          <p:nvPr/>
        </p:nvSpPr>
        <p:spPr>
          <a:xfrm>
            <a:off x="127001" y="5467350"/>
            <a:ext cx="6388099" cy="1617662"/>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host -a sun4-gw.cc.gatech.edu</a:t>
            </a:r>
          </a:p>
          <a:p>
            <a:pPr>
              <a:buClr>
                <a:schemeClr val="dk1"/>
              </a:buClr>
              <a:buSzPct val="25000"/>
            </a:pPr>
            <a:r>
              <a:rPr lang="en-US" sz="2000" dirty="0">
                <a:solidFill>
                  <a:schemeClr val="dk1"/>
                </a:solidFill>
                <a:latin typeface="Candara" panose="020E0502030303020204" pitchFamily="34" charset="0"/>
              </a:rPr>
              <a:t>Trying null domain</a:t>
            </a:r>
          </a:p>
          <a:p>
            <a:pPr>
              <a:buClr>
                <a:schemeClr val="dk1"/>
              </a:buClr>
              <a:buSzPct val="25000"/>
            </a:pPr>
            <a:r>
              <a:rPr lang="en-US" sz="2000" dirty="0" err="1">
                <a:solidFill>
                  <a:schemeClr val="dk1"/>
                </a:solidFill>
                <a:latin typeface="Candara" panose="020E0502030303020204" pitchFamily="34" charset="0"/>
              </a:rPr>
              <a:t>rcode</a:t>
            </a:r>
            <a:r>
              <a:rPr lang="en-US" sz="2000" dirty="0">
                <a:solidFill>
                  <a:schemeClr val="dk1"/>
                </a:solidFill>
                <a:latin typeface="Candara" panose="020E0502030303020204" pitchFamily="34" charset="0"/>
              </a:rPr>
              <a:t> = 0 (Success), </a:t>
            </a:r>
            <a:r>
              <a:rPr lang="en-US" sz="2000" dirty="0" err="1">
                <a:solidFill>
                  <a:schemeClr val="dk1"/>
                </a:solidFill>
                <a:latin typeface="Candara" panose="020E0502030303020204" pitchFamily="34" charset="0"/>
              </a:rPr>
              <a:t>ancount</a:t>
            </a:r>
            <a:r>
              <a:rPr lang="en-US" sz="2000" dirty="0">
                <a:solidFill>
                  <a:schemeClr val="dk1"/>
                </a:solidFill>
                <a:latin typeface="Candara" panose="020E0502030303020204" pitchFamily="34" charset="0"/>
              </a:rPr>
              <a:t>=1</a:t>
            </a:r>
          </a:p>
          <a:p>
            <a:pPr>
              <a:buClr>
                <a:schemeClr val="dk1"/>
              </a:buClr>
              <a:buSzPct val="25000"/>
            </a:pPr>
            <a:r>
              <a:rPr lang="en-US" sz="2000" dirty="0">
                <a:solidFill>
                  <a:schemeClr val="dk1"/>
                </a:solidFill>
                <a:latin typeface="Candara" panose="020E0502030303020204" pitchFamily="34" charset="0"/>
              </a:rPr>
              <a:t>The following answer is not authoritative:</a:t>
            </a:r>
          </a:p>
          <a:p>
            <a:pPr>
              <a:buClr>
                <a:schemeClr val="dk1"/>
              </a:buClr>
              <a:buSzPct val="25000"/>
            </a:pPr>
            <a:r>
              <a:rPr lang="en-US" sz="2000" dirty="0">
                <a:solidFill>
                  <a:schemeClr val="dk1"/>
                </a:solidFill>
                <a:latin typeface="Candara" panose="020E0502030303020204" pitchFamily="34" charset="0"/>
              </a:rPr>
              <a:t>sun4-gw.cc.gatech.edu   85851 IN  A  130.207.111.100</a:t>
            </a:r>
          </a:p>
        </p:txBody>
      </p:sp>
      <p:sp>
        <p:nvSpPr>
          <p:cNvPr id="173" name="Shape 173"/>
          <p:cNvSpPr txBox="1"/>
          <p:nvPr/>
        </p:nvSpPr>
        <p:spPr>
          <a:xfrm>
            <a:off x="-342900" y="4565651"/>
            <a:ext cx="1524000" cy="481011"/>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74" name="Shape 174"/>
          <p:cNvSpPr txBox="1"/>
          <p:nvPr/>
        </p:nvSpPr>
        <p:spPr>
          <a:xfrm>
            <a:off x="98425" y="5059363"/>
            <a:ext cx="1243012" cy="415925"/>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Example:</a:t>
            </a:r>
          </a:p>
        </p:txBody>
      </p:sp>
      <p:cxnSp>
        <p:nvCxnSpPr>
          <p:cNvPr id="175" name="Shape 175"/>
          <p:cNvCxnSpPr/>
          <p:nvPr/>
        </p:nvCxnSpPr>
        <p:spPr>
          <a:xfrm>
            <a:off x="266700" y="8134350"/>
            <a:ext cx="5638800" cy="0"/>
          </a:xfrm>
          <a:prstGeom prst="straightConnector1">
            <a:avLst/>
          </a:prstGeom>
          <a:noFill/>
          <a:ln w="12700" cap="rnd" cmpd="sng">
            <a:solidFill>
              <a:schemeClr val="dk1"/>
            </a:solidFill>
            <a:prstDash val="solid"/>
            <a:miter/>
            <a:headEnd type="none" w="med" len="med"/>
            <a:tailEnd type="none" w="med" len="med"/>
          </a:ln>
        </p:spPr>
      </p:cxnSp>
      <p:sp>
        <p:nvSpPr>
          <p:cNvPr id="176" name="Shape 176"/>
          <p:cNvSpPr txBox="1"/>
          <p:nvPr/>
        </p:nvSpPr>
        <p:spPr>
          <a:xfrm>
            <a:off x="1404937" y="8210551"/>
            <a:ext cx="3462337" cy="461961"/>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and T. A. </a:t>
            </a:r>
            <a:r>
              <a:rPr lang="en-US" sz="1200" dirty="0" err="1">
                <a:solidFill>
                  <a:schemeClr val="dk1"/>
                </a:solidFill>
                <a:latin typeface="Candara" panose="020E0502030303020204" pitchFamily="34" charset="0"/>
              </a:rPr>
              <a:t>Gonsalves</a:t>
            </a:r>
            <a:r>
              <a:rPr lang="en-US" sz="1200" dirty="0">
                <a:solidFill>
                  <a:schemeClr val="dk1"/>
                </a:solidFill>
                <a:latin typeface="Candara" panose="020E0502030303020204" pitchFamily="34" charset="0"/>
              </a:rPr>
              <a:t> 2010</a:t>
            </a:r>
          </a:p>
        </p:txBody>
      </p:sp>
      <p:cxnSp>
        <p:nvCxnSpPr>
          <p:cNvPr id="177" name="Shape 177"/>
          <p:cNvCxnSpPr/>
          <p:nvPr/>
        </p:nvCxnSpPr>
        <p:spPr>
          <a:xfrm>
            <a:off x="190500" y="330200"/>
            <a:ext cx="5638800" cy="0"/>
          </a:xfrm>
          <a:prstGeom prst="straightConnector1">
            <a:avLst/>
          </a:prstGeom>
          <a:noFill/>
          <a:ln w="12700" cap="rnd" cmpd="sng">
            <a:solidFill>
              <a:schemeClr val="dk1"/>
            </a:solidFill>
            <a:prstDash val="solid"/>
            <a:miter/>
            <a:headEnd type="none" w="med" len="med"/>
            <a:tailEnd type="none" w="med" len="med"/>
          </a:ln>
        </p:spPr>
      </p:cxnSp>
      <p:sp>
        <p:nvSpPr>
          <p:cNvPr id="178" name="Shape 178"/>
          <p:cNvSpPr txBox="1"/>
          <p:nvPr/>
        </p:nvSpPr>
        <p:spPr>
          <a:xfrm>
            <a:off x="190501" y="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Network Management Tools, Systems, and Engineering</a:t>
            </a:r>
          </a:p>
        </p:txBody>
      </p:sp>
      <p:sp>
        <p:nvSpPr>
          <p:cNvPr id="179" name="Shape 179"/>
          <p:cNvSpPr txBox="1">
            <a:spLocks noGrp="1"/>
          </p:cNvSpPr>
          <p:nvPr>
            <p:ph type="title"/>
          </p:nvPr>
        </p:nvSpPr>
        <p:spPr>
          <a:xfrm>
            <a:off x="190501" y="361951"/>
            <a:ext cx="5829299" cy="5333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CC6600"/>
                </a:solidFill>
              </a:rPr>
              <a:t>Host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7"/>
        <p:cNvGrpSpPr/>
        <p:nvPr/>
      </p:nvGrpSpPr>
      <p:grpSpPr>
        <a:xfrm>
          <a:off x="0" y="0"/>
          <a:ext cx="0" cy="0"/>
          <a:chOff x="0" y="0"/>
          <a:chExt cx="0" cy="0"/>
        </a:xfrm>
      </p:grpSpPr>
      <p:sp>
        <p:nvSpPr>
          <p:cNvPr id="72" name="Shape 72"/>
          <p:cNvSpPr txBox="1"/>
          <p:nvPr/>
        </p:nvSpPr>
        <p:spPr>
          <a:xfrm>
            <a:off x="381052" y="1201764"/>
            <a:ext cx="11294033" cy="598237"/>
          </a:xfrm>
          <a:prstGeom prst="rect">
            <a:avLst/>
          </a:prstGeom>
          <a:noFill/>
          <a:ln>
            <a:noFill/>
          </a:ln>
        </p:spPr>
        <p:txBody>
          <a:bodyPr lIns="91425" tIns="45700" rIns="91425" bIns="45700" numCol="1" anchor="t" anchorCtr="0">
            <a:noAutofit/>
          </a:bodyPr>
          <a:lstStyle/>
          <a:p>
            <a:pPr marL="342900" indent="-342900">
              <a:lnSpc>
                <a:spcPct val="150000"/>
              </a:lnSpc>
              <a:buClr>
                <a:schemeClr val="dk1"/>
              </a:buClr>
              <a:buSzPct val="100000"/>
              <a:buFont typeface="+mj-lt"/>
              <a:buAutoNum type="arabicPeriod"/>
            </a:pPr>
            <a:r>
              <a:rPr lang="en-US" sz="2800" b="1" dirty="0">
                <a:solidFill>
                  <a:schemeClr val="tx1"/>
                </a:solidFill>
                <a:latin typeface="Candara" panose="020E0502030303020204" pitchFamily="34" charset="0"/>
              </a:rPr>
              <a:t> Status </a:t>
            </a:r>
            <a:r>
              <a:rPr lang="en-US" sz="2800" b="1" dirty="0" smtClean="0">
                <a:solidFill>
                  <a:schemeClr val="tx1"/>
                </a:solidFill>
                <a:latin typeface="Candara" panose="020E0502030303020204" pitchFamily="34" charset="0"/>
              </a:rPr>
              <a:t>monitoring tools</a:t>
            </a:r>
            <a:endParaRPr lang="en-US" sz="2800" b="1" dirty="0">
              <a:solidFill>
                <a:schemeClr val="tx1"/>
              </a:solidFill>
              <a:latin typeface="Candara" panose="020E0502030303020204" pitchFamily="34" charset="0"/>
            </a:endParaRPr>
          </a:p>
        </p:txBody>
      </p:sp>
      <p:cxnSp>
        <p:nvCxnSpPr>
          <p:cNvPr id="76" name="Shape 76"/>
          <p:cNvCxnSpPr/>
          <p:nvPr/>
        </p:nvCxnSpPr>
        <p:spPr>
          <a:xfrm>
            <a:off x="203200" y="514350"/>
            <a:ext cx="5638800" cy="0"/>
          </a:xfrm>
          <a:prstGeom prst="straightConnector1">
            <a:avLst/>
          </a:prstGeom>
          <a:noFill/>
          <a:ln w="12700" cap="rnd" cmpd="sng">
            <a:solidFill>
              <a:schemeClr val="dk1"/>
            </a:solidFill>
            <a:prstDash val="solid"/>
            <a:miter/>
            <a:headEnd type="none" w="med" len="med"/>
            <a:tailEnd type="none" w="med" len="med"/>
          </a:ln>
        </p:spPr>
      </p:cxnSp>
      <p:sp>
        <p:nvSpPr>
          <p:cNvPr id="77" name="Shape 77"/>
          <p:cNvSpPr txBox="1"/>
          <p:nvPr/>
        </p:nvSpPr>
        <p:spPr>
          <a:xfrm>
            <a:off x="203202" y="184150"/>
            <a:ext cx="850900" cy="292100"/>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9 	</a:t>
            </a:r>
          </a:p>
        </p:txBody>
      </p:sp>
      <p:sp>
        <p:nvSpPr>
          <p:cNvPr id="78" name="Shape 78"/>
          <p:cNvSpPr txBox="1">
            <a:spLocks noGrp="1"/>
          </p:cNvSpPr>
          <p:nvPr>
            <p:ph type="title"/>
          </p:nvPr>
        </p:nvSpPr>
        <p:spPr>
          <a:xfrm>
            <a:off x="228601" y="424030"/>
            <a:ext cx="11845364" cy="1018838"/>
          </a:xfrm>
          <a:prstGeom prst="rect">
            <a:avLst/>
          </a:prstGeom>
          <a:noFill/>
        </p:spPr>
        <p:txBody>
          <a:bodyPr wrap="square" rtlCol="1">
            <a:spAutoFit/>
          </a:bodyPr>
          <a:lstStyle/>
          <a:p>
            <a:pPr algn="l">
              <a:lnSpc>
                <a:spcPct val="150000"/>
              </a:lnSpc>
            </a:pPr>
            <a:r>
              <a:rPr lang="en-US" sz="1800" dirty="0">
                <a:ea typeface="Arial"/>
              </a:rPr>
              <a:t>Basic </a:t>
            </a:r>
            <a:r>
              <a:rPr lang="en-US" sz="2000" b="1" dirty="0">
                <a:ea typeface="Arial"/>
              </a:rPr>
              <a:t>Network Software Tools</a:t>
            </a:r>
            <a:r>
              <a:rPr lang="en-US" sz="1800" dirty="0">
                <a:ea typeface="Arial"/>
              </a:rPr>
              <a:t>, are available as: Part of the Operating System and as Add-on applications that aid in obtaining network parameters or in the diagnosis of network problems</a:t>
            </a:r>
            <a:endParaRPr lang="en-US" sz="1800" dirty="0">
              <a:ea typeface="Arial"/>
            </a:endParaRP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65764" y="1962782"/>
            <a:ext cx="6464628" cy="3793688"/>
          </a:xfrm>
          <a:prstGeom prst="rect">
            <a:avLst/>
          </a:prstGeom>
        </p:spPr>
      </p:pic>
      <p:sp>
        <p:nvSpPr>
          <p:cNvPr id="12" name="Shape 104"/>
          <p:cNvSpPr txBox="1"/>
          <p:nvPr/>
        </p:nvSpPr>
        <p:spPr>
          <a:xfrm>
            <a:off x="144795" y="6262752"/>
            <a:ext cx="5883274" cy="946275"/>
          </a:xfrm>
          <a:prstGeom prst="rect">
            <a:avLst/>
          </a:prstGeom>
          <a:noFill/>
          <a:ln>
            <a:noFill/>
          </a:ln>
        </p:spPr>
        <p:txBody>
          <a:bodyPr lIns="91425" tIns="45700" rIns="91425" bIns="45700" anchor="t" anchorCtr="0">
            <a:noAutofit/>
          </a:bodyPr>
          <a:lstStyle/>
          <a:p>
            <a:pPr marL="342900" indent="-342900">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Used to assign/read an address to/of an interface</a:t>
            </a:r>
          </a:p>
          <a:p>
            <a:pPr marL="342900" indent="-342900">
              <a:buClr>
                <a:schemeClr val="dk1"/>
              </a:buClr>
              <a:buSzPct val="100000"/>
              <a:buFont typeface="Arial" panose="020B0604020202020204" pitchFamily="34" charset="0"/>
              <a:buChar char="•"/>
            </a:pPr>
            <a:r>
              <a:rPr lang="en-US" sz="1600" dirty="0" smtClean="0">
                <a:solidFill>
                  <a:schemeClr val="dk1"/>
                </a:solidFill>
                <a:latin typeface="Candara" panose="020E0502030303020204" pitchFamily="34" charset="0"/>
              </a:rPr>
              <a:t> </a:t>
            </a:r>
            <a:r>
              <a:rPr lang="en-US" sz="1600" b="1" dirty="0" smtClean="0">
                <a:solidFill>
                  <a:schemeClr val="dk1"/>
                </a:solidFill>
                <a:latin typeface="Candara" panose="020E0502030303020204" pitchFamily="34" charset="0"/>
              </a:rPr>
              <a:t>Option -a </a:t>
            </a:r>
            <a:r>
              <a:rPr lang="en-US" sz="1600" dirty="0" smtClean="0">
                <a:solidFill>
                  <a:schemeClr val="dk1"/>
                </a:solidFill>
                <a:latin typeface="Candara" panose="020E0502030303020204" pitchFamily="34" charset="0"/>
              </a:rPr>
              <a:t>is </a:t>
            </a:r>
            <a:r>
              <a:rPr lang="en-US" sz="1600" dirty="0">
                <a:solidFill>
                  <a:schemeClr val="dk1"/>
                </a:solidFill>
                <a:latin typeface="Candara" panose="020E0502030303020204" pitchFamily="34" charset="0"/>
              </a:rPr>
              <a:t>to display all interfaces</a:t>
            </a:r>
          </a:p>
          <a:p>
            <a:pPr marL="342900" indent="-342900">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a:t>
            </a:r>
            <a:r>
              <a:rPr lang="en-US" sz="1600" dirty="0" smtClean="0">
                <a:solidFill>
                  <a:schemeClr val="dk1"/>
                </a:solidFill>
                <a:latin typeface="Candara" panose="020E0502030303020204" pitchFamily="34" charset="0"/>
              </a:rPr>
              <a:t>Notice two interface </a:t>
            </a:r>
            <a:r>
              <a:rPr lang="en-US" sz="1600" b="1" dirty="0" smtClean="0">
                <a:solidFill>
                  <a:schemeClr val="dk1"/>
                </a:solidFill>
                <a:latin typeface="Candara" panose="020E0502030303020204" pitchFamily="34" charset="0"/>
              </a:rPr>
              <a:t>loop-back</a:t>
            </a:r>
            <a:r>
              <a:rPr lang="en-US" sz="1600" dirty="0" smtClean="0">
                <a:solidFill>
                  <a:schemeClr val="dk1"/>
                </a:solidFill>
                <a:latin typeface="Candara" panose="020E0502030303020204" pitchFamily="34" charset="0"/>
              </a:rPr>
              <a:t> (</a:t>
            </a:r>
            <a:r>
              <a:rPr lang="en-US" sz="1600" dirty="0" smtClean="0">
                <a:solidFill>
                  <a:srgbClr val="FF0000"/>
                </a:solidFill>
                <a:latin typeface="Candara" panose="020E0502030303020204" pitchFamily="34" charset="0"/>
              </a:rPr>
              <a:t>lo0</a:t>
            </a:r>
            <a:r>
              <a:rPr lang="en-US" sz="1600" dirty="0" smtClean="0">
                <a:solidFill>
                  <a:schemeClr val="dk1"/>
                </a:solidFill>
                <a:latin typeface="Candara" panose="020E0502030303020204" pitchFamily="34" charset="0"/>
              </a:rPr>
              <a:t>) and </a:t>
            </a:r>
            <a:r>
              <a:rPr lang="en-US" sz="1600" b="1" dirty="0" smtClean="0">
                <a:solidFill>
                  <a:schemeClr val="dk1"/>
                </a:solidFill>
                <a:latin typeface="Candara" panose="020E0502030303020204" pitchFamily="34" charset="0"/>
              </a:rPr>
              <a:t>Ethernet</a:t>
            </a:r>
            <a:r>
              <a:rPr lang="en-US" sz="1600" dirty="0" smtClean="0">
                <a:solidFill>
                  <a:schemeClr val="dk1"/>
                </a:solidFill>
                <a:latin typeface="Candara" panose="020E0502030303020204" pitchFamily="34" charset="0"/>
              </a:rPr>
              <a:t> (</a:t>
            </a:r>
            <a:r>
              <a:rPr lang="en-US" sz="1600" dirty="0" smtClean="0">
                <a:solidFill>
                  <a:srgbClr val="FF0000"/>
                </a:solidFill>
                <a:latin typeface="Candara" panose="020E0502030303020204" pitchFamily="34" charset="0"/>
              </a:rPr>
              <a:t>hme0</a:t>
            </a:r>
            <a:r>
              <a:rPr lang="en-US" sz="1600" dirty="0" smtClean="0">
                <a:solidFill>
                  <a:schemeClr val="dk1"/>
                </a:solidFill>
                <a:latin typeface="Candara" panose="020E0502030303020204" pitchFamily="34" charset="0"/>
              </a:rPr>
              <a:t>)</a:t>
            </a:r>
            <a:endParaRPr lang="en-US" sz="1600" dirty="0">
              <a:solidFill>
                <a:schemeClr val="dk1"/>
              </a:solidFill>
              <a:latin typeface="Candara" panose="020E0502030303020204" pitchFamily="34" charset="0"/>
            </a:endParaRPr>
          </a:p>
        </p:txBody>
      </p:sp>
      <p:sp>
        <p:nvSpPr>
          <p:cNvPr id="13" name="Shape 111"/>
          <p:cNvSpPr txBox="1">
            <a:spLocks/>
          </p:cNvSpPr>
          <p:nvPr/>
        </p:nvSpPr>
        <p:spPr>
          <a:xfrm>
            <a:off x="126254" y="5805552"/>
            <a:ext cx="5829299" cy="4572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pPr algn="l">
              <a:buClr>
                <a:schemeClr val="dk1"/>
              </a:buClr>
              <a:buSzPct val="25000"/>
            </a:pPr>
            <a:r>
              <a:rPr lang="en-US" sz="2400" b="1" dirty="0" smtClean="0">
                <a:solidFill>
                  <a:srgbClr val="CC6600"/>
                </a:solidFill>
              </a:rPr>
              <a:t>ifConfig</a:t>
            </a:r>
            <a:endParaRPr lang="en-US" sz="2400" b="1" dirty="0">
              <a:solidFill>
                <a:srgbClr val="CC6600"/>
              </a:solidFill>
            </a:endParaRPr>
          </a:p>
        </p:txBody>
      </p:sp>
      <p:sp>
        <p:nvSpPr>
          <p:cNvPr id="14" name="Shape 120"/>
          <p:cNvSpPr txBox="1"/>
          <p:nvPr/>
        </p:nvSpPr>
        <p:spPr>
          <a:xfrm>
            <a:off x="173182" y="7580577"/>
            <a:ext cx="7772399" cy="1525857"/>
          </a:xfrm>
          <a:prstGeom prst="rect">
            <a:avLst/>
          </a:prstGeom>
          <a:noFill/>
          <a:ln>
            <a:noFill/>
          </a:ln>
        </p:spPr>
        <p:txBody>
          <a:bodyPr lIns="91425" tIns="45700" rIns="91425" bIns="45700" anchor="t" anchorCtr="0">
            <a:noAutofit/>
          </a:bodyPr>
          <a:lstStyle/>
          <a:p>
            <a:pPr marL="285750" indent="-285750">
              <a:buClr>
                <a:schemeClr val="dk1"/>
              </a:buClr>
              <a:buSzPct val="100000"/>
              <a:buFont typeface="Arial" panose="020B0604020202020204" pitchFamily="34" charset="0"/>
              <a:buChar char="•"/>
            </a:pPr>
            <a:r>
              <a:rPr lang="en-US" sz="1600" dirty="0" smtClean="0">
                <a:solidFill>
                  <a:schemeClr val="dk1"/>
                </a:solidFill>
                <a:latin typeface="Candara" panose="020E0502030303020204" pitchFamily="34" charset="0"/>
              </a:rPr>
              <a:t>Based </a:t>
            </a:r>
            <a:r>
              <a:rPr lang="en-US" sz="1600" dirty="0">
                <a:solidFill>
                  <a:schemeClr val="dk1"/>
                </a:solidFill>
                <a:latin typeface="Candara" panose="020E0502030303020204" pitchFamily="34" charset="0"/>
              </a:rPr>
              <a:t>on ICMP </a:t>
            </a:r>
            <a:r>
              <a:rPr lang="en-US" sz="1600" b="1" dirty="0">
                <a:solidFill>
                  <a:schemeClr val="dk1"/>
                </a:solidFill>
                <a:latin typeface="Candara" panose="020E0502030303020204" pitchFamily="34" charset="0"/>
              </a:rPr>
              <a:t>ECHO_REQUEST</a:t>
            </a:r>
            <a:r>
              <a:rPr lang="en-US" sz="1600" dirty="0">
                <a:solidFill>
                  <a:schemeClr val="dk1"/>
                </a:solidFill>
                <a:latin typeface="Candara" panose="020E0502030303020204" pitchFamily="34" charset="0"/>
              </a:rPr>
              <a:t> message</a:t>
            </a:r>
          </a:p>
          <a:p>
            <a:pPr marL="285750" indent="-285750">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Available on all TCP/IP stacks</a:t>
            </a:r>
          </a:p>
          <a:p>
            <a:pPr marL="285750" indent="-285750">
              <a:buClr>
                <a:schemeClr val="dk1"/>
              </a:buClr>
              <a:buSzPct val="100000"/>
              <a:buFont typeface="Arial" panose="020B0604020202020204" pitchFamily="34" charset="0"/>
              <a:buChar char="•"/>
            </a:pPr>
            <a:r>
              <a:rPr lang="en-US" sz="1600" b="1" dirty="0">
                <a:solidFill>
                  <a:srgbClr val="0070C0"/>
                </a:solidFill>
                <a:latin typeface="Candara" panose="020E0502030303020204" pitchFamily="34" charset="0"/>
              </a:rPr>
              <a:t> Useful for measuring connectivity</a:t>
            </a:r>
          </a:p>
          <a:p>
            <a:pPr marL="285750" indent="-285750">
              <a:buClr>
                <a:schemeClr val="dk1"/>
              </a:buClr>
              <a:buSzPct val="100000"/>
              <a:buFont typeface="Arial" panose="020B0604020202020204" pitchFamily="34" charset="0"/>
              <a:buChar char="•"/>
            </a:pPr>
            <a:r>
              <a:rPr lang="en-US" sz="1600" b="1" dirty="0">
                <a:solidFill>
                  <a:srgbClr val="0070C0"/>
                </a:solidFill>
                <a:latin typeface="Candara" panose="020E0502030303020204" pitchFamily="34" charset="0"/>
              </a:rPr>
              <a:t> Useful for measuring packet loss</a:t>
            </a:r>
          </a:p>
          <a:p>
            <a:pPr marL="285750" indent="-285750">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Can do </a:t>
            </a:r>
            <a:r>
              <a:rPr lang="en-US" sz="1600" dirty="0" smtClean="0">
                <a:solidFill>
                  <a:schemeClr val="dk1"/>
                </a:solidFill>
                <a:latin typeface="Candara" panose="020E0502030303020204" pitchFamily="34" charset="0"/>
              </a:rPr>
              <a:t>auto discovery </a:t>
            </a:r>
            <a:r>
              <a:rPr lang="en-US" sz="1600" dirty="0">
                <a:solidFill>
                  <a:schemeClr val="dk1"/>
                </a:solidFill>
                <a:latin typeface="Candara" panose="020E0502030303020204" pitchFamily="34" charset="0"/>
              </a:rPr>
              <a:t>of TCP/IP equipped </a:t>
            </a:r>
            <a:r>
              <a:rPr lang="en-US" sz="1600" dirty="0" smtClean="0">
                <a:solidFill>
                  <a:schemeClr val="dk1"/>
                </a:solidFill>
                <a:latin typeface="Candara" panose="020E0502030303020204" pitchFamily="34" charset="0"/>
              </a:rPr>
              <a:t>stations on </a:t>
            </a:r>
            <a:r>
              <a:rPr lang="en-US" sz="1600" dirty="0">
                <a:solidFill>
                  <a:schemeClr val="dk1"/>
                </a:solidFill>
                <a:latin typeface="Candara" panose="020E0502030303020204" pitchFamily="34" charset="0"/>
              </a:rPr>
              <a:t>single segment</a:t>
            </a:r>
          </a:p>
        </p:txBody>
      </p:sp>
      <p:sp>
        <p:nvSpPr>
          <p:cNvPr id="15" name="Shape 128"/>
          <p:cNvSpPr txBox="1">
            <a:spLocks/>
          </p:cNvSpPr>
          <p:nvPr/>
        </p:nvSpPr>
        <p:spPr>
          <a:xfrm>
            <a:off x="126254" y="7158596"/>
            <a:ext cx="4457699" cy="60959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pPr algn="l">
              <a:buClr>
                <a:schemeClr val="dk1"/>
              </a:buClr>
              <a:buSzPct val="25000"/>
            </a:pPr>
            <a:r>
              <a:rPr lang="en-US" sz="2400" b="1" smtClean="0">
                <a:solidFill>
                  <a:srgbClr val="CC6600"/>
                </a:solidFill>
              </a:rPr>
              <a:t>Ping</a:t>
            </a:r>
            <a:endParaRPr lang="en-US" sz="2400" b="1" dirty="0">
              <a:solidFill>
                <a:srgbClr val="CC6600"/>
              </a:solidFill>
            </a:endParaRPr>
          </a:p>
        </p:txBody>
      </p:sp>
      <p:sp>
        <p:nvSpPr>
          <p:cNvPr id="16" name="Shape 137"/>
          <p:cNvSpPr txBox="1"/>
          <p:nvPr/>
        </p:nvSpPr>
        <p:spPr>
          <a:xfrm>
            <a:off x="7084404" y="2769735"/>
            <a:ext cx="4856584" cy="1495420"/>
          </a:xfrm>
          <a:prstGeom prst="rect">
            <a:avLst/>
          </a:prstGeom>
          <a:noFill/>
          <a:ln>
            <a:noFill/>
          </a:ln>
        </p:spPr>
        <p:txBody>
          <a:bodyPr lIns="91425" tIns="45700" rIns="91425" bIns="45700" anchor="t" anchorCtr="0">
            <a:noAutofit/>
          </a:bodyPr>
          <a:lstStyle/>
          <a:p>
            <a:pPr marL="285750" indent="-285750">
              <a:lnSpc>
                <a:spcPct val="80000"/>
              </a:lnSpc>
              <a:spcBef>
                <a:spcPts val="1000"/>
              </a:spcBef>
              <a:buClr>
                <a:schemeClr val="dk1"/>
              </a:buClr>
              <a:buSzPct val="100000"/>
              <a:buFont typeface="Arial" panose="020B0604020202020204" pitchFamily="34" charset="0"/>
              <a:buChar char="•"/>
            </a:pPr>
            <a:r>
              <a:rPr lang="en-US" sz="1600" dirty="0">
                <a:solidFill>
                  <a:schemeClr val="tx1"/>
                </a:solidFill>
                <a:latin typeface="Candara" panose="020E0502030303020204" pitchFamily="34" charset="0"/>
              </a:rPr>
              <a:t> </a:t>
            </a:r>
            <a:r>
              <a:rPr lang="en-US" sz="1600" dirty="0">
                <a:solidFill>
                  <a:schemeClr val="tx1"/>
                </a:solidFill>
                <a:latin typeface="Candara" panose="020E0502030303020204" pitchFamily="34" charset="0"/>
              </a:rPr>
              <a:t>used for </a:t>
            </a:r>
            <a:r>
              <a:rPr lang="en-US" sz="1600" b="1" dirty="0">
                <a:solidFill>
                  <a:schemeClr val="tx1"/>
                </a:solidFill>
                <a:latin typeface="Candara" panose="020E0502030303020204" pitchFamily="34" charset="0"/>
              </a:rPr>
              <a:t>querying</a:t>
            </a:r>
            <a:r>
              <a:rPr lang="en-US" sz="1600" dirty="0">
                <a:solidFill>
                  <a:schemeClr val="tx1"/>
                </a:solidFill>
                <a:latin typeface="Candara" panose="020E0502030303020204" pitchFamily="34" charset="0"/>
              </a:rPr>
              <a:t> </a:t>
            </a:r>
            <a:r>
              <a:rPr lang="en-US" sz="1600" dirty="0">
                <a:solidFill>
                  <a:schemeClr val="tx1"/>
                </a:solidFill>
                <a:latin typeface="Candara" panose="020E0502030303020204" pitchFamily="34" charset="0"/>
              </a:rPr>
              <a:t>Internet</a:t>
            </a:r>
            <a:r>
              <a:rPr lang="en-US" sz="1600" dirty="0">
                <a:solidFill>
                  <a:schemeClr val="tx1"/>
                </a:solidFill>
                <a:latin typeface="Candara" panose="020E0502030303020204" pitchFamily="34" charset="0"/>
              </a:rPr>
              <a:t> </a:t>
            </a:r>
            <a:r>
              <a:rPr lang="en-US" sz="1600" dirty="0">
                <a:solidFill>
                  <a:schemeClr val="tx1"/>
                </a:solidFill>
                <a:latin typeface="Candara" panose="020E0502030303020204" pitchFamily="34" charset="0"/>
              </a:rPr>
              <a:t>Domain </a:t>
            </a:r>
            <a:r>
              <a:rPr lang="en-US" sz="1600" dirty="0">
                <a:solidFill>
                  <a:schemeClr val="tx1"/>
                </a:solidFill>
                <a:latin typeface="Candara" panose="020E0502030303020204" pitchFamily="34" charset="0"/>
              </a:rPr>
              <a:t>Name System </a:t>
            </a:r>
            <a:r>
              <a:rPr lang="en-US" sz="1600" dirty="0">
                <a:solidFill>
                  <a:schemeClr val="tx1"/>
                </a:solidFill>
                <a:latin typeface="Candara" panose="020E0502030303020204" pitchFamily="34" charset="0"/>
              </a:rPr>
              <a:t>servers </a:t>
            </a:r>
            <a:r>
              <a:rPr lang="en-US" sz="1600" b="1" dirty="0">
                <a:solidFill>
                  <a:schemeClr val="tx1"/>
                </a:solidFill>
                <a:latin typeface="Candara" panose="020E0502030303020204" pitchFamily="34" charset="0"/>
              </a:rPr>
              <a:t>DNS</a:t>
            </a:r>
            <a:endParaRPr lang="en-US" sz="1600" b="1" dirty="0">
              <a:solidFill>
                <a:schemeClr val="tx1"/>
              </a:solidFill>
              <a:latin typeface="Candara" panose="020E0502030303020204" pitchFamily="34" charset="0"/>
            </a:endParaRPr>
          </a:p>
          <a:p>
            <a:pPr marL="285750" indent="-285750">
              <a:lnSpc>
                <a:spcPct val="80000"/>
              </a:lnSpc>
              <a:spcBef>
                <a:spcPts val="1000"/>
              </a:spcBef>
              <a:buClr>
                <a:schemeClr val="dk1"/>
              </a:buClr>
              <a:buSzPct val="100000"/>
              <a:buFont typeface="Arial" panose="020B0604020202020204" pitchFamily="34" charset="0"/>
              <a:buChar char="•"/>
            </a:pPr>
            <a:r>
              <a:rPr lang="en-US" sz="1600" b="1" dirty="0">
                <a:solidFill>
                  <a:schemeClr val="tx1"/>
                </a:solidFill>
                <a:latin typeface="Candara" panose="020E0502030303020204" pitchFamily="34" charset="0"/>
              </a:rPr>
              <a:t>Translating</a:t>
            </a:r>
            <a:r>
              <a:rPr lang="en-US" sz="1600" dirty="0">
                <a:solidFill>
                  <a:schemeClr val="tx1"/>
                </a:solidFill>
                <a:latin typeface="Candara" panose="020E0502030303020204" pitchFamily="34" charset="0"/>
              </a:rPr>
              <a:t> a </a:t>
            </a:r>
            <a:r>
              <a:rPr lang="en-US" sz="1600" b="1" dirty="0">
                <a:solidFill>
                  <a:schemeClr val="tx1"/>
                </a:solidFill>
                <a:latin typeface="Candara" panose="020E0502030303020204" pitchFamily="34" charset="0"/>
              </a:rPr>
              <a:t>hostname</a:t>
            </a:r>
            <a:r>
              <a:rPr lang="en-US" sz="1600" dirty="0">
                <a:solidFill>
                  <a:schemeClr val="tx1"/>
                </a:solidFill>
                <a:latin typeface="Candara" panose="020E0502030303020204" pitchFamily="34" charset="0"/>
              </a:rPr>
              <a:t> into an </a:t>
            </a:r>
            <a:r>
              <a:rPr lang="en-US" sz="1600" b="1" dirty="0">
                <a:solidFill>
                  <a:schemeClr val="tx1"/>
                </a:solidFill>
                <a:latin typeface="Candara" panose="020E0502030303020204" pitchFamily="34" charset="0"/>
              </a:rPr>
              <a:t>IP</a:t>
            </a:r>
            <a:r>
              <a:rPr lang="en-US" sz="1600" dirty="0">
                <a:solidFill>
                  <a:schemeClr val="tx1"/>
                </a:solidFill>
                <a:latin typeface="Candara" panose="020E0502030303020204" pitchFamily="34" charset="0"/>
              </a:rPr>
              <a:t> address and </a:t>
            </a:r>
            <a:r>
              <a:rPr lang="en-US" sz="1600" dirty="0">
                <a:solidFill>
                  <a:schemeClr val="tx1"/>
                </a:solidFill>
                <a:latin typeface="Candara" panose="020E0502030303020204" pitchFamily="34" charset="0"/>
              </a:rPr>
              <a:t>vice </a:t>
            </a:r>
            <a:r>
              <a:rPr lang="en-US" sz="1600" dirty="0">
                <a:solidFill>
                  <a:schemeClr val="tx1"/>
                </a:solidFill>
                <a:latin typeface="Candara" panose="020E0502030303020204" pitchFamily="34" charset="0"/>
              </a:rPr>
              <a:t>versa querying DNS</a:t>
            </a:r>
          </a:p>
          <a:p>
            <a:pPr marL="285750" indent="-285750">
              <a:lnSpc>
                <a:spcPct val="80000"/>
              </a:lnSpc>
              <a:spcBef>
                <a:spcPts val="1000"/>
              </a:spcBef>
              <a:buClr>
                <a:schemeClr val="dk1"/>
              </a:buClr>
              <a:buSzPct val="100000"/>
              <a:buFont typeface="Arial" panose="020B0604020202020204" pitchFamily="34" charset="0"/>
              <a:buChar char="•"/>
            </a:pPr>
            <a:r>
              <a:rPr lang="en-US" sz="1600" dirty="0">
                <a:solidFill>
                  <a:schemeClr val="tx1"/>
                </a:solidFill>
                <a:latin typeface="Candara" panose="020E0502030303020204" pitchFamily="34" charset="0"/>
              </a:rPr>
              <a:t> Useful to </a:t>
            </a:r>
            <a:r>
              <a:rPr lang="en-US" sz="1600" b="1" dirty="0">
                <a:solidFill>
                  <a:schemeClr val="tx1"/>
                </a:solidFill>
                <a:latin typeface="Candara" panose="020E0502030303020204" pitchFamily="34" charset="0"/>
              </a:rPr>
              <a:t>identify</a:t>
            </a:r>
            <a:r>
              <a:rPr lang="en-US" sz="1600" dirty="0">
                <a:solidFill>
                  <a:schemeClr val="tx1"/>
                </a:solidFill>
                <a:latin typeface="Candara" panose="020E0502030303020204" pitchFamily="34" charset="0"/>
              </a:rPr>
              <a:t> the </a:t>
            </a:r>
            <a:r>
              <a:rPr lang="en-US" sz="1600" b="1" dirty="0">
                <a:solidFill>
                  <a:schemeClr val="tx1"/>
                </a:solidFill>
                <a:latin typeface="Candara" panose="020E0502030303020204" pitchFamily="34" charset="0"/>
              </a:rPr>
              <a:t>subnet</a:t>
            </a:r>
            <a:r>
              <a:rPr lang="en-US" sz="1600" dirty="0">
                <a:solidFill>
                  <a:schemeClr val="tx1"/>
                </a:solidFill>
                <a:latin typeface="Candara" panose="020E0502030303020204" pitchFamily="34" charset="0"/>
              </a:rPr>
              <a:t> a host or node </a:t>
            </a:r>
            <a:r>
              <a:rPr lang="en-US" sz="1600" dirty="0" smtClean="0">
                <a:solidFill>
                  <a:schemeClr val="tx1"/>
                </a:solidFill>
                <a:latin typeface="Candara" panose="020E0502030303020204" pitchFamily="34" charset="0"/>
              </a:rPr>
              <a:t>belongs </a:t>
            </a:r>
            <a:r>
              <a:rPr lang="en-US" sz="1600" dirty="0" smtClean="0">
                <a:solidFill>
                  <a:schemeClr val="tx1"/>
                </a:solidFill>
                <a:latin typeface="Candara" panose="020E0502030303020204" pitchFamily="34" charset="0"/>
              </a:rPr>
              <a:t>to</a:t>
            </a:r>
            <a:endParaRPr lang="en-US" sz="1600" dirty="0">
              <a:solidFill>
                <a:schemeClr val="tx1"/>
              </a:solidFill>
              <a:latin typeface="Candara" panose="020E0502030303020204" pitchFamily="34" charset="0"/>
            </a:endParaRPr>
          </a:p>
        </p:txBody>
      </p:sp>
      <p:sp>
        <p:nvSpPr>
          <p:cNvPr id="17" name="Shape 145"/>
          <p:cNvSpPr txBox="1">
            <a:spLocks/>
          </p:cNvSpPr>
          <p:nvPr/>
        </p:nvSpPr>
        <p:spPr>
          <a:xfrm>
            <a:off x="7176296" y="2256903"/>
            <a:ext cx="4016954" cy="60959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pPr algn="l">
              <a:buClr>
                <a:schemeClr val="dk1"/>
              </a:buClr>
              <a:buSzPct val="25000"/>
            </a:pPr>
            <a:r>
              <a:rPr lang="en-US" sz="2400" b="1" dirty="0" smtClean="0">
                <a:solidFill>
                  <a:srgbClr val="CC6600"/>
                </a:solidFill>
              </a:rPr>
              <a:t>nslookup</a:t>
            </a:r>
            <a:endParaRPr lang="en-US" sz="2800" b="1" dirty="0">
              <a:solidFill>
                <a:srgbClr val="CC6600"/>
              </a:solidFill>
            </a:endParaRPr>
          </a:p>
        </p:txBody>
      </p:sp>
      <p:sp>
        <p:nvSpPr>
          <p:cNvPr id="18" name="Shape 154"/>
          <p:cNvSpPr txBox="1"/>
          <p:nvPr/>
        </p:nvSpPr>
        <p:spPr>
          <a:xfrm>
            <a:off x="6998075" y="5026173"/>
            <a:ext cx="5075890" cy="70326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285750" indent="-285750">
              <a:lnSpc>
                <a:spcPct val="80000"/>
              </a:lnSpc>
              <a:buClr>
                <a:schemeClr val="dk1"/>
              </a:buClr>
              <a:buSzPct val="100000"/>
              <a:buFont typeface="Arial" panose="020B0604020202020204" pitchFamily="34" charset="0"/>
              <a:buChar char="•"/>
              <a:defRPr sz="1600">
                <a:solidFill>
                  <a:srgbClr val="0070C0"/>
                </a:solidFill>
                <a:latin typeface="Candara" panose="020E0502030303020204" pitchFamily="34" charset="0"/>
              </a:defRPr>
            </a:lvl1pPr>
          </a:lstStyle>
          <a:p>
            <a:r>
              <a:rPr lang="en-US" dirty="0">
                <a:solidFill>
                  <a:schemeClr val="tx1"/>
                </a:solidFill>
              </a:rPr>
              <a:t>Used to gather lots of information on </a:t>
            </a:r>
            <a:r>
              <a:rPr lang="en-US" b="1" dirty="0">
                <a:solidFill>
                  <a:schemeClr val="tx1"/>
                </a:solidFill>
              </a:rPr>
              <a:t>hosts</a:t>
            </a:r>
            <a:r>
              <a:rPr lang="en-US" dirty="0">
                <a:solidFill>
                  <a:schemeClr val="tx1"/>
                </a:solidFill>
              </a:rPr>
              <a:t> from </a:t>
            </a:r>
            <a:r>
              <a:rPr lang="en-US" b="1" dirty="0" smtClean="0">
                <a:solidFill>
                  <a:schemeClr val="tx1"/>
                </a:solidFill>
              </a:rPr>
              <a:t>DNS</a:t>
            </a:r>
          </a:p>
          <a:p>
            <a:r>
              <a:rPr lang="en-US" dirty="0">
                <a:solidFill>
                  <a:schemeClr val="tx1"/>
                </a:solidFill>
              </a:rPr>
              <a:t>The command </a:t>
            </a:r>
            <a:r>
              <a:rPr lang="en-US" b="1" dirty="0">
                <a:solidFill>
                  <a:schemeClr val="tx1"/>
                </a:solidFill>
              </a:rPr>
              <a:t>dig</a:t>
            </a:r>
            <a:r>
              <a:rPr lang="en-US" dirty="0">
                <a:solidFill>
                  <a:schemeClr val="tx1"/>
                </a:solidFill>
              </a:rPr>
              <a:t> is a </a:t>
            </a:r>
            <a:r>
              <a:rPr lang="en-US" b="1" dirty="0">
                <a:solidFill>
                  <a:schemeClr val="tx1"/>
                </a:solidFill>
              </a:rPr>
              <a:t>more </a:t>
            </a:r>
            <a:r>
              <a:rPr lang="en-US" b="1" dirty="0" smtClean="0">
                <a:solidFill>
                  <a:schemeClr val="tx1"/>
                </a:solidFill>
              </a:rPr>
              <a:t>powerful</a:t>
            </a:r>
            <a:r>
              <a:rPr lang="en-US" dirty="0" smtClean="0">
                <a:solidFill>
                  <a:schemeClr val="tx1"/>
                </a:solidFill>
              </a:rPr>
              <a:t> replacement </a:t>
            </a:r>
            <a:r>
              <a:rPr lang="en-US" dirty="0">
                <a:solidFill>
                  <a:schemeClr val="tx1"/>
                </a:solidFill>
              </a:rPr>
              <a:t>for </a:t>
            </a:r>
            <a:r>
              <a:rPr lang="en-US" b="1" dirty="0">
                <a:solidFill>
                  <a:schemeClr val="tx1"/>
                </a:solidFill>
              </a:rPr>
              <a:t>nslookup</a:t>
            </a:r>
            <a:r>
              <a:rPr lang="en-US" dirty="0">
                <a:solidFill>
                  <a:schemeClr val="tx1"/>
                </a:solidFill>
              </a:rPr>
              <a:t>.</a:t>
            </a:r>
          </a:p>
          <a:p>
            <a:endParaRPr lang="en-US" b="1" dirty="0">
              <a:solidFill>
                <a:schemeClr val="tx1"/>
              </a:solidFill>
            </a:endParaRPr>
          </a:p>
        </p:txBody>
      </p:sp>
      <p:sp>
        <p:nvSpPr>
          <p:cNvPr id="19" name="Shape 162"/>
          <p:cNvSpPr txBox="1">
            <a:spLocks/>
          </p:cNvSpPr>
          <p:nvPr/>
        </p:nvSpPr>
        <p:spPr>
          <a:xfrm>
            <a:off x="6972674" y="4473187"/>
            <a:ext cx="4016954" cy="60959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pPr algn="l">
              <a:buClr>
                <a:schemeClr val="dk1"/>
              </a:buClr>
              <a:buSzPct val="25000"/>
            </a:pPr>
            <a:r>
              <a:rPr lang="en-US" sz="2400" b="1" dirty="0" smtClean="0">
                <a:solidFill>
                  <a:srgbClr val="CC6600"/>
                </a:solidFill>
              </a:rPr>
              <a:t>Dig </a:t>
            </a:r>
            <a:r>
              <a:rPr lang="en-US" sz="2000" dirty="0" smtClean="0">
                <a:solidFill>
                  <a:srgbClr val="CC6600"/>
                </a:solidFill>
              </a:rPr>
              <a:t>Domain </a:t>
            </a:r>
            <a:r>
              <a:rPr lang="en-US" sz="2000" dirty="0">
                <a:solidFill>
                  <a:srgbClr val="CC6600"/>
                </a:solidFill>
              </a:rPr>
              <a:t>Name Groper: </a:t>
            </a:r>
          </a:p>
        </p:txBody>
      </p:sp>
      <p:sp>
        <p:nvSpPr>
          <p:cNvPr id="20" name="Shape 171"/>
          <p:cNvSpPr txBox="1"/>
          <p:nvPr/>
        </p:nvSpPr>
        <p:spPr>
          <a:xfrm>
            <a:off x="7116864" y="6637658"/>
            <a:ext cx="2299337" cy="344386"/>
          </a:xfrm>
          <a:prstGeom prst="rect">
            <a:avLst/>
          </a:prstGeom>
          <a:noFill/>
          <a:ln>
            <a:noFill/>
          </a:ln>
        </p:spPr>
        <p:txBody>
          <a:bodyPr lIns="91425" tIns="45700" rIns="91425" bIns="45700" anchor="t" anchorCtr="0">
            <a:noAutofit/>
          </a:bodyPr>
          <a:lstStyle/>
          <a:p>
            <a:pPr marL="285750" indent="-285750">
              <a:lnSpc>
                <a:spcPct val="75000"/>
              </a:lnSpc>
              <a:buClr>
                <a:schemeClr val="dk1"/>
              </a:buClr>
              <a:buSzPct val="100000"/>
              <a:buFont typeface="Arial" panose="020B0604020202020204" pitchFamily="34" charset="0"/>
              <a:buChar char="•"/>
            </a:pPr>
            <a:r>
              <a:rPr lang="en-US" sz="1600" dirty="0" smtClean="0">
                <a:solidFill>
                  <a:schemeClr val="dk1"/>
                </a:solidFill>
                <a:latin typeface="Candara" panose="020E0502030303020204" pitchFamily="34" charset="0"/>
              </a:rPr>
              <a:t>Displays </a:t>
            </a:r>
            <a:r>
              <a:rPr lang="en-US" sz="1600" dirty="0">
                <a:solidFill>
                  <a:schemeClr val="dk1"/>
                </a:solidFill>
                <a:latin typeface="Candara" panose="020E0502030303020204" pitchFamily="34" charset="0"/>
              </a:rPr>
              <a:t>host names using </a:t>
            </a:r>
            <a:r>
              <a:rPr lang="en-US" sz="1600" dirty="0" smtClean="0">
                <a:solidFill>
                  <a:schemeClr val="dk1"/>
                </a:solidFill>
                <a:latin typeface="Candara" panose="020E0502030303020204" pitchFamily="34" charset="0"/>
              </a:rPr>
              <a:t>DNS</a:t>
            </a:r>
            <a:endParaRPr lang="en-US" sz="1600" dirty="0">
              <a:solidFill>
                <a:schemeClr val="dk1"/>
              </a:solidFill>
              <a:latin typeface="Candara" panose="020E0502030303020204" pitchFamily="34" charset="0"/>
            </a:endParaRPr>
          </a:p>
        </p:txBody>
      </p:sp>
      <p:sp>
        <p:nvSpPr>
          <p:cNvPr id="21" name="Shape 179"/>
          <p:cNvSpPr txBox="1">
            <a:spLocks/>
          </p:cNvSpPr>
          <p:nvPr/>
        </p:nvSpPr>
        <p:spPr>
          <a:xfrm>
            <a:off x="6998075" y="6015721"/>
            <a:ext cx="4016954" cy="53339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pPr algn="l">
              <a:buClr>
                <a:schemeClr val="dk1"/>
              </a:buClr>
              <a:buSzPct val="25000"/>
            </a:pPr>
            <a:r>
              <a:rPr lang="en-US" sz="2400" b="1" smtClean="0">
                <a:solidFill>
                  <a:srgbClr val="CC6600"/>
                </a:solidFill>
              </a:rPr>
              <a:t>Host</a:t>
            </a:r>
            <a:endParaRPr lang="en-US" sz="2400" b="1" dirty="0">
              <a:solidFill>
                <a:srgbClr val="CC6600"/>
              </a:solidFill>
            </a:endParaRPr>
          </a:p>
        </p:txBody>
      </p:sp>
      <p:sp>
        <p:nvSpPr>
          <p:cNvPr id="4" name="Rectangle 3"/>
          <p:cNvSpPr/>
          <p:nvPr/>
        </p:nvSpPr>
        <p:spPr>
          <a:xfrm>
            <a:off x="7116864" y="7045493"/>
            <a:ext cx="4200737" cy="830997"/>
          </a:xfrm>
          <a:prstGeom prst="rect">
            <a:avLst/>
          </a:prstGeom>
        </p:spPr>
        <p:txBody>
          <a:bodyPr wrap="square">
            <a:spAutoFit/>
          </a:bodyPr>
          <a:lstStyle/>
          <a:p>
            <a:pPr marL="285750" indent="-285750">
              <a:buFont typeface="Arial" panose="020B0604020202020204" pitchFamily="34" charset="0"/>
              <a:buChar char="•"/>
            </a:pPr>
            <a:r>
              <a:rPr lang="en-US" sz="1600" dirty="0">
                <a:latin typeface="Candara" panose="020E0502030303020204" pitchFamily="34" charset="0"/>
              </a:rPr>
              <a:t>The </a:t>
            </a:r>
            <a:r>
              <a:rPr lang="en-US" sz="1600" b="1" dirty="0">
                <a:latin typeface="Candara" panose="020E0502030303020204" pitchFamily="34" charset="0"/>
              </a:rPr>
              <a:t>UNIX commands</a:t>
            </a:r>
            <a:r>
              <a:rPr lang="en-US" sz="1600" dirty="0">
                <a:latin typeface="Candara" panose="020E0502030303020204" pitchFamily="34" charset="0"/>
              </a:rPr>
              <a:t>, </a:t>
            </a:r>
            <a:r>
              <a:rPr lang="en-US" sz="1600" b="1" dirty="0">
                <a:solidFill>
                  <a:srgbClr val="CC6600"/>
                </a:solidFill>
                <a:latin typeface="Candara" panose="020E0502030303020204" pitchFamily="34" charset="0"/>
              </a:rPr>
              <a:t>nslookup</a:t>
            </a:r>
            <a:r>
              <a:rPr lang="en-US" sz="1600" dirty="0">
                <a:latin typeface="Candara" panose="020E0502030303020204" pitchFamily="34" charset="0"/>
              </a:rPr>
              <a:t>, </a:t>
            </a:r>
            <a:r>
              <a:rPr lang="en-US" sz="1600" b="1" dirty="0">
                <a:solidFill>
                  <a:srgbClr val="CC6600"/>
                </a:solidFill>
                <a:latin typeface="Candara" panose="020E0502030303020204" pitchFamily="34" charset="0"/>
              </a:rPr>
              <a:t>host</a:t>
            </a:r>
            <a:r>
              <a:rPr lang="en-US" sz="1600" dirty="0">
                <a:latin typeface="Candara" panose="020E0502030303020204" pitchFamily="34" charset="0"/>
              </a:rPr>
              <a:t>, and </a:t>
            </a:r>
            <a:r>
              <a:rPr lang="en-US" sz="1600" b="1" dirty="0">
                <a:solidFill>
                  <a:srgbClr val="CC6600"/>
                </a:solidFill>
                <a:latin typeface="Candara" panose="020E0502030303020204" pitchFamily="34" charset="0"/>
              </a:rPr>
              <a:t>dig</a:t>
            </a:r>
            <a:r>
              <a:rPr lang="en-US" sz="1600" dirty="0">
                <a:latin typeface="Candara" panose="020E0502030303020204" pitchFamily="34" charset="0"/>
              </a:rPr>
              <a:t>, are useful for obtaining names and addresses on </a:t>
            </a:r>
            <a:r>
              <a:rPr lang="en-US" sz="1600" dirty="0" smtClean="0">
                <a:latin typeface="Candara" panose="020E0502030303020204" pitchFamily="34" charset="0"/>
              </a:rPr>
              <a:t>hosts and DNS. </a:t>
            </a:r>
            <a:endParaRPr lang="en-US" sz="1600" dirty="0"/>
          </a:p>
        </p:txBody>
      </p:sp>
    </p:spTree>
    <p:extLst>
      <p:ext uri="{BB962C8B-B14F-4D97-AF65-F5344CB8AC3E}">
        <p14:creationId xmlns:p14="http://schemas.microsoft.com/office/powerpoint/2010/main" val="146948313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3728</Words>
  <Application>Microsoft Office PowerPoint</Application>
  <PresentationFormat>Custom</PresentationFormat>
  <Paragraphs>546</Paragraphs>
  <Slides>38</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Candara</vt:lpstr>
      <vt:lpstr>Times New Roman</vt:lpstr>
      <vt:lpstr>Wingdings</vt:lpstr>
      <vt:lpstr>Office Theme</vt:lpstr>
      <vt:lpstr>Chapter 9</vt:lpstr>
      <vt:lpstr>Basic Network Software Tools</vt:lpstr>
      <vt:lpstr>Status Monitoring Tools</vt:lpstr>
      <vt:lpstr>ifConfig</vt:lpstr>
      <vt:lpstr>Ping</vt:lpstr>
      <vt:lpstr>nslookup</vt:lpstr>
      <vt:lpstr>Domain Name Groper: dig</vt:lpstr>
      <vt:lpstr>Host</vt:lpstr>
      <vt:lpstr>Basic Network Software Tools, are available as: Part of the Operating System and as Add-on applications that aid in obtaining network parameters or in the diagnosis of network problems</vt:lpstr>
      <vt:lpstr>Traffic Monitoring Tools</vt:lpstr>
      <vt:lpstr>Packet Loss Measurement</vt:lpstr>
      <vt:lpstr>bing</vt:lpstr>
      <vt:lpstr>snoop</vt:lpstr>
      <vt:lpstr>Ethereal (Wireshark)</vt:lpstr>
      <vt:lpstr>tcpdump</vt:lpstr>
      <vt:lpstr>Network Routing Tools</vt:lpstr>
      <vt:lpstr>Network Status</vt:lpstr>
      <vt:lpstr>Route Tracing</vt:lpstr>
      <vt:lpstr>Trace Route Sample 1</vt:lpstr>
      <vt:lpstr>Trace Route Sample 2</vt:lpstr>
      <vt:lpstr>SNMP Tools</vt:lpstr>
      <vt:lpstr>SNMP Tools</vt:lpstr>
      <vt:lpstr>SNMP Command Tools</vt:lpstr>
      <vt:lpstr>SNMP Get Command</vt:lpstr>
      <vt:lpstr>SNMP Get Next Command</vt:lpstr>
      <vt:lpstr>SNMP Set Command</vt:lpstr>
      <vt:lpstr>Network Status</vt:lpstr>
      <vt:lpstr>SNMP Browser </vt:lpstr>
      <vt:lpstr>SNMP Sniff</vt:lpstr>
      <vt:lpstr>2. Traffic Monitoring Tools</vt:lpstr>
      <vt:lpstr>Protocol Analyzer</vt:lpstr>
      <vt:lpstr>RMON Probe</vt:lpstr>
      <vt:lpstr>Network Monitoring with RMON Probe</vt:lpstr>
      <vt:lpstr>Network Statistics</vt:lpstr>
      <vt:lpstr>Traffic Load: Source</vt:lpstr>
      <vt:lpstr>Traffic Load: Destination</vt:lpstr>
      <vt:lpstr>Protocol Distribution</vt:lpstr>
      <vt:lpstr>MRTG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dc:title>
  <cp:lastModifiedBy>dell</cp:lastModifiedBy>
  <cp:revision>39</cp:revision>
  <cp:lastPrinted>2017-05-08T12:26:53Z</cp:lastPrinted>
  <dcterms:modified xsi:type="dcterms:W3CDTF">2017-05-08T13:02:27Z</dcterms:modified>
</cp:coreProperties>
</file>